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60" r:id="rId5"/>
  </p:sldMasterIdLst>
  <p:notesMasterIdLst>
    <p:notesMasterId r:id="rId21"/>
  </p:notesMasterIdLst>
  <p:sldIdLst>
    <p:sldId id="260" r:id="rId6"/>
    <p:sldId id="280" r:id="rId7"/>
    <p:sldId id="269" r:id="rId8"/>
    <p:sldId id="274" r:id="rId9"/>
    <p:sldId id="278" r:id="rId10"/>
    <p:sldId id="277" r:id="rId11"/>
    <p:sldId id="279" r:id="rId12"/>
    <p:sldId id="271" r:id="rId13"/>
    <p:sldId id="275" r:id="rId14"/>
    <p:sldId id="276" r:id="rId15"/>
    <p:sldId id="282" r:id="rId16"/>
    <p:sldId id="281" r:id="rId17"/>
    <p:sldId id="283" r:id="rId18"/>
    <p:sldId id="284"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y Washington" initials="RW" lastIdx="3" clrIdx="0">
    <p:extLst>
      <p:ext uri="{19B8F6BF-5375-455C-9EA6-DF929625EA0E}">
        <p15:presenceInfo xmlns:p15="http://schemas.microsoft.com/office/powerpoint/2012/main" userId="S::RWashington@uplifteducation.org::cea670ab-2629-4f85-9ffd-1977dd8359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83C1A-79F2-44E8-88BC-45C6E7C9F4AF}" v="8" dt="2023-01-09T16:25:40.738"/>
    <p1510:client id="{A855E8FE-5E61-05D7-3B04-61DE7484255B}" v="2" dt="2023-01-09T16:44:18.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51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A2F03-BDF7-41E0-A4D6-1B538F3CF5EF}"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5FEEE-BDAA-47C2-897F-BAC921A2B1B2}" type="slidenum">
              <a:rPr lang="en-US" smtClean="0"/>
              <a:t>‹#›</a:t>
            </a:fld>
            <a:endParaRPr lang="en-US"/>
          </a:p>
        </p:txBody>
      </p:sp>
    </p:spTree>
    <p:extLst>
      <p:ext uri="{BB962C8B-B14F-4D97-AF65-F5344CB8AC3E}">
        <p14:creationId xmlns:p14="http://schemas.microsoft.com/office/powerpoint/2010/main" val="24604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survey: </a:t>
            </a:r>
          </a:p>
        </p:txBody>
      </p:sp>
      <p:sp>
        <p:nvSpPr>
          <p:cNvPr id="4" name="Slide Number Placeholder 3"/>
          <p:cNvSpPr>
            <a:spLocks noGrp="1"/>
          </p:cNvSpPr>
          <p:nvPr>
            <p:ph type="sldNum" sz="quarter" idx="5"/>
          </p:nvPr>
        </p:nvSpPr>
        <p:spPr/>
        <p:txBody>
          <a:bodyPr/>
          <a:lstStyle/>
          <a:p>
            <a:fld id="{A645FEEE-BDAA-47C2-897F-BAC921A2B1B2}" type="slidenum">
              <a:rPr lang="en-US" smtClean="0"/>
              <a:t>9</a:t>
            </a:fld>
            <a:endParaRPr lang="en-US"/>
          </a:p>
        </p:txBody>
      </p:sp>
    </p:spTree>
    <p:extLst>
      <p:ext uri="{BB962C8B-B14F-4D97-AF65-F5344CB8AC3E}">
        <p14:creationId xmlns:p14="http://schemas.microsoft.com/office/powerpoint/2010/main" val="298422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4400">
                <a:solidFill>
                  <a:schemeClr val="accent1"/>
                </a:solidFill>
                <a:latin typeface="Impact" panose="020B0806030902050204" pitchFamily="34" charset="0"/>
              </a:defRPr>
            </a:lvl1pPr>
          </a:lstStyle>
          <a:p>
            <a:r>
              <a:rPr lang="en-US"/>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2000" cap="all">
                <a:solidFill>
                  <a:schemeClr val="accent2"/>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9"/>
            <a:ext cx="2844800" cy="365125"/>
          </a:xfrm>
        </p:spPr>
        <p:txBody>
          <a:bodyPr/>
          <a:lstStyle>
            <a:lvl1pPr>
              <a:defRPr sz="1051">
                <a:solidFill>
                  <a:schemeClr val="accent1">
                    <a:lumMod val="75000"/>
                    <a:lumOff val="25000"/>
                  </a:schemeClr>
                </a:solidFill>
                <a:latin typeface="Calibri" panose="020F0502020204030204" pitchFamily="34" charset="0"/>
                <a:cs typeface="Calibri" panose="020F0502020204030204" pitchFamily="34" charset="0"/>
              </a:defRPr>
            </a:lvl1pPr>
          </a:lstStyle>
          <a:p>
            <a:endParaRPr lang="en-US"/>
          </a:p>
        </p:txBody>
      </p:sp>
      <p:sp>
        <p:nvSpPr>
          <p:cNvPr id="5" name="Footer Placeholder 4"/>
          <p:cNvSpPr>
            <a:spLocks noGrp="1"/>
          </p:cNvSpPr>
          <p:nvPr>
            <p:ph type="ftr" sz="quarter" idx="11"/>
          </p:nvPr>
        </p:nvSpPr>
        <p:spPr>
          <a:xfrm>
            <a:off x="581192" y="5951813"/>
            <a:ext cx="6917211"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9"/>
            <a:ext cx="1016440" cy="365125"/>
          </a:xfrm>
        </p:spPr>
        <p:txBody>
          <a:bodyPr/>
          <a:lstStyle>
            <a:lvl1pPr>
              <a:defRPr sz="1100">
                <a:solidFill>
                  <a:schemeClr val="accent1">
                    <a:lumMod val="75000"/>
                    <a:lumOff val="25000"/>
                  </a:schemeClr>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774925" y="5951813"/>
            <a:ext cx="7896279" cy="365125"/>
          </a:xfrm>
        </p:spPr>
        <p:txBody>
          <a:bodyPr/>
          <a:lstStyle/>
          <a:p>
            <a:endParaRPr lang="en-US"/>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26A1834-ECC9-4F88-9687-9FC171A29FE9}" type="datetimeFigureOut">
              <a:rPr lang="en-US" smtClean="0"/>
              <a:pPr/>
              <a:t>1/9/2023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189155" y="6356352"/>
            <a:ext cx="2844800" cy="365125"/>
          </a:xfrm>
          <a:prstGeom prst="rect">
            <a:avLst/>
          </a:prstGeom>
        </p:spPr>
        <p:txBody>
          <a:bodyPr/>
          <a:lstStyle>
            <a:lvl1pPr algn="r">
              <a:defRPr/>
            </a:lvl1pPr>
          </a:lstStyle>
          <a:p>
            <a:fld id="{14F9EFFF-A805-428F-B224-B8C06DC88A04}" type="slidenum">
              <a:rPr lang="en-US" smtClean="0"/>
              <a:pPr/>
              <a:t>‹#›</a:t>
            </a:fld>
            <a:endParaRPr lang="en-US"/>
          </a:p>
        </p:txBody>
      </p:sp>
    </p:spTree>
    <p:extLst>
      <p:ext uri="{BB962C8B-B14F-4D97-AF65-F5344CB8AC3E}">
        <p14:creationId xmlns:p14="http://schemas.microsoft.com/office/powerpoint/2010/main" val="30725899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41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BC37ACB-AFBA-46BC-AEFB-F4DD4F6E3EC8}"/>
              </a:ext>
            </a:extLst>
          </p:cNvPr>
          <p:cNvSpPr>
            <a:spLocks noGrp="1"/>
          </p:cNvSpPr>
          <p:nvPr>
            <p:ph type="title"/>
          </p:nvPr>
        </p:nvSpPr>
        <p:spPr>
          <a:xfrm>
            <a:off x="304800" y="143788"/>
            <a:ext cx="7315200" cy="627796"/>
          </a:xfrm>
          <a:prstGeom prst="rect">
            <a:avLst/>
          </a:prstGeom>
        </p:spPr>
        <p:txBody>
          <a:bodyPr vert="horz" lIns="91440" tIns="45720" rIns="91440" bIns="45720" rtlCol="0" anchor="b">
            <a:normAutofit/>
          </a:bodyPr>
          <a:lstStyle/>
          <a:p>
            <a:r>
              <a:rPr lang="en-US"/>
              <a:t>Click to edit Master title style</a:t>
            </a:r>
          </a:p>
        </p:txBody>
      </p:sp>
      <p:sp>
        <p:nvSpPr>
          <p:cNvPr id="5" name="Slide Number Placeholder 5">
            <a:extLst>
              <a:ext uri="{FF2B5EF4-FFF2-40B4-BE49-F238E27FC236}">
                <a16:creationId xmlns:a16="http://schemas.microsoft.com/office/drawing/2014/main" id="{D5D8D66A-6876-472F-9F05-B8E68B2C20C3}"/>
              </a:ext>
            </a:extLst>
          </p:cNvPr>
          <p:cNvSpPr>
            <a:spLocks noGrp="1"/>
          </p:cNvSpPr>
          <p:nvPr>
            <p:ph type="sldNum" sz="quarter" idx="4"/>
          </p:nvPr>
        </p:nvSpPr>
        <p:spPr>
          <a:xfrm>
            <a:off x="10668001" y="6463278"/>
            <a:ext cx="1312025" cy="365125"/>
          </a:xfrm>
          <a:prstGeom prst="rect">
            <a:avLst/>
          </a:prstGeom>
        </p:spPr>
        <p:txBody>
          <a:bodyPr vert="horz" lIns="91440" tIns="45720" rIns="91440" bIns="45720" rtlCol="0" anchor="ctr"/>
          <a:lstStyle>
            <a:lvl1pPr algn="r">
              <a:defRPr sz="1050">
                <a:solidFill>
                  <a:srgbClr val="FFFFFF"/>
                </a:solidFill>
              </a:defRPr>
            </a:lvl1pPr>
          </a:lstStyle>
          <a:p>
            <a:fld id="{A8EAAE98-CA47-44AD-84FD-9207DDFCF0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72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2" y="702156"/>
            <a:ext cx="11029616" cy="1013800"/>
          </a:xfrm>
        </p:spPr>
        <p:txBody>
          <a:bodyPr>
            <a:normAutofit/>
          </a:bodyPr>
          <a:lstStyle>
            <a:lvl1pPr>
              <a:defRPr sz="4400">
                <a:latin typeface="Impact" panose="020B0806030902050204" pitchFamily="34" charset="0"/>
              </a:defRPr>
            </a:lvl1pPr>
          </a:lstStyle>
          <a:p>
            <a:r>
              <a:rPr lang="en-US"/>
              <a:t>Click to edit master</a:t>
            </a:r>
          </a:p>
        </p:txBody>
      </p:sp>
      <p:sp>
        <p:nvSpPr>
          <p:cNvPr id="3" name="Content Placeholder 2"/>
          <p:cNvSpPr>
            <a:spLocks noGrp="1"/>
          </p:cNvSpPr>
          <p:nvPr>
            <p:ph idx="1" hasCustomPrompt="1"/>
          </p:nvPr>
        </p:nvSpPr>
        <p:spPr>
          <a:xfrm>
            <a:off x="581194" y="2180498"/>
            <a:ext cx="11029615" cy="3678303"/>
          </a:xfrm>
        </p:spPr>
        <p:txBody>
          <a:bodyPr/>
          <a:lstStyle>
            <a:lvl1pPr>
              <a:buClr>
                <a:srgbClr val="002060"/>
              </a:buClr>
              <a:defRPr>
                <a:latin typeface="Calibri" panose="020F0502020204030204" pitchFamily="34" charset="0"/>
                <a:cs typeface="Calibri" panose="020F0502020204030204" pitchFamily="34" charset="0"/>
              </a:defRPr>
            </a:lvl1pPr>
            <a:lvl2pPr>
              <a:buClr>
                <a:srgbClr val="002060"/>
              </a:buClr>
              <a:defRPr>
                <a:latin typeface="Calibri" panose="020F0502020204030204" pitchFamily="34" charset="0"/>
                <a:cs typeface="Calibri" panose="020F0502020204030204" pitchFamily="34" charset="0"/>
              </a:defRPr>
            </a:lvl2pPr>
            <a:lvl3pPr>
              <a:buClr>
                <a:srgbClr val="002060"/>
              </a:buClr>
              <a:defRPr>
                <a:latin typeface="Calibri" panose="020F0502020204030204" pitchFamily="34" charset="0"/>
                <a:cs typeface="Calibri" panose="020F0502020204030204" pitchFamily="34" charset="0"/>
              </a:defRPr>
            </a:lvl3pPr>
            <a:lvl4pPr>
              <a:buClr>
                <a:srgbClr val="002060"/>
              </a:buClr>
              <a:defRPr>
                <a:latin typeface="Calibri" panose="020F0502020204030204" pitchFamily="34" charset="0"/>
                <a:cs typeface="Calibri" panose="020F0502020204030204" pitchFamily="34" charset="0"/>
              </a:defRPr>
            </a:lvl4pPr>
            <a:lvl5pPr>
              <a:buClr>
                <a:srgbClr val="002060"/>
              </a:buClr>
              <a:defRPr>
                <a:latin typeface="Calibri" panose="020F0502020204030204" pitchFamily="34" charset="0"/>
                <a:cs typeface="Calibri" panose="020F0502020204030204" pitchFamily="34" charset="0"/>
              </a:defRPr>
            </a:lvl5pPr>
          </a:lstStyle>
          <a:p>
            <a:pPr lvl="0"/>
            <a:r>
              <a:rPr lang="en-US"/>
              <a:t>First level</a:t>
            </a:r>
          </a:p>
          <a:p>
            <a:pPr lvl="0"/>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1" y="5956139"/>
            <a:ext cx="1052508" cy="365125"/>
          </a:xfrm>
        </p:spPr>
        <p:txBody>
          <a:bodyPr/>
          <a:lstStyle>
            <a:lvl1pPr>
              <a:defRPr sz="1100">
                <a:solidFill>
                  <a:srgbClr val="002060"/>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pic>
        <p:nvPicPr>
          <p:cNvPr id="11" name="Picture 10" descr="A picture containing clipart&#10;&#10;Description automatically generated">
            <a:extLst>
              <a:ext uri="{FF2B5EF4-FFF2-40B4-BE49-F238E27FC236}">
                <a16:creationId xmlns:a16="http://schemas.microsoft.com/office/drawing/2014/main" id="{6EBAACCE-2681-4BD8-89A1-88CA83334D37}"/>
              </a:ext>
            </a:extLst>
          </p:cNvPr>
          <p:cNvPicPr>
            <a:picLocks noChangeAspect="1"/>
          </p:cNvPicPr>
          <p:nvPr userDrawn="1"/>
        </p:nvPicPr>
        <p:blipFill>
          <a:blip r:embed="rId2"/>
          <a:stretch>
            <a:fillRect/>
          </a:stretch>
        </p:blipFill>
        <p:spPr>
          <a:xfrm>
            <a:off x="8854468" y="5941711"/>
            <a:ext cx="1703832" cy="3752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4400" b="0" cap="all">
                <a:solidFill>
                  <a:schemeClr val="accent1"/>
                </a:solidFill>
                <a:latin typeface="Impact" panose="020B0806030902050204" pitchFamily="34" charset="0"/>
              </a:defRPr>
            </a:lvl1pPr>
          </a:lstStyle>
          <a:p>
            <a:r>
              <a:rPr lang="en-US"/>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2400" cap="all">
                <a:solidFill>
                  <a:schemeClr val="accent2"/>
                </a:solidFill>
                <a:latin typeface="Calibri" panose="020F0502020204030204" pitchFamily="34" charset="0"/>
                <a:cs typeface="Calibri" panose="020F050202020403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000">
                <a:solidFill>
                  <a:schemeClr val="accent1">
                    <a:lumMod val="75000"/>
                    <a:lumOff val="25000"/>
                  </a:schemeClr>
                </a:solidFill>
                <a:latin typeface="Calibri" panose="020F0502020204030204" pitchFamily="34" charset="0"/>
                <a:cs typeface="Calibri" panose="020F0502020204030204" pitchFamily="34" charset="0"/>
              </a:defRPr>
            </a:lvl1pPr>
          </a:lstStyle>
          <a:p>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sz="1100">
                <a:solidFill>
                  <a:schemeClr val="accent1">
                    <a:lumMod val="75000"/>
                    <a:lumOff val="25000"/>
                  </a:schemeClr>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4400">
                <a:latin typeface="Impact" panose="020B0806030902050204" pitchFamily="34" charset="0"/>
              </a:defRPr>
            </a:lvl1pPr>
          </a:lstStyle>
          <a:p>
            <a:r>
              <a:rPr lang="en-US"/>
              <a:t>Click to edit Master title style</a:t>
            </a:r>
          </a:p>
        </p:txBody>
      </p:sp>
      <p:sp>
        <p:nvSpPr>
          <p:cNvPr id="3" name="Content Placeholder 2"/>
          <p:cNvSpPr>
            <a:spLocks noGrp="1"/>
          </p:cNvSpPr>
          <p:nvPr>
            <p:ph sz="half" idx="1"/>
          </p:nvPr>
        </p:nvSpPr>
        <p:spPr>
          <a:xfrm>
            <a:off x="581194" y="2228004"/>
            <a:ext cx="5422391" cy="3633047"/>
          </a:xfrm>
        </p:spPr>
        <p:txBody>
          <a:bodyPr>
            <a:normAutofit/>
          </a:bodyPr>
          <a:lstStyle>
            <a:lvl1pPr>
              <a:buClr>
                <a:srgbClr val="002060"/>
              </a:buClr>
              <a:defRPr>
                <a:latin typeface="Calibri" panose="020F0502020204030204" pitchFamily="34" charset="0"/>
                <a:cs typeface="Calibri" panose="020F0502020204030204" pitchFamily="34" charset="0"/>
              </a:defRPr>
            </a:lvl1pPr>
            <a:lvl2pPr>
              <a:buClr>
                <a:srgbClr val="002060"/>
              </a:buClr>
              <a:defRPr>
                <a:latin typeface="Calibri" panose="020F0502020204030204" pitchFamily="34" charset="0"/>
                <a:cs typeface="Calibri" panose="020F0502020204030204" pitchFamily="34" charset="0"/>
              </a:defRPr>
            </a:lvl2pPr>
            <a:lvl3pPr>
              <a:buClr>
                <a:srgbClr val="002060"/>
              </a:buClr>
              <a:defRPr>
                <a:latin typeface="Calibri" panose="020F0502020204030204" pitchFamily="34" charset="0"/>
                <a:cs typeface="Calibri" panose="020F0502020204030204" pitchFamily="34" charset="0"/>
              </a:defRPr>
            </a:lvl3pPr>
            <a:lvl4pPr>
              <a:buClr>
                <a:srgbClr val="002060"/>
              </a:buClr>
              <a:defRPr>
                <a:latin typeface="Calibri" panose="020F0502020204030204" pitchFamily="34" charset="0"/>
                <a:cs typeface="Calibri" panose="020F0502020204030204" pitchFamily="34" charset="0"/>
              </a:defRPr>
            </a:lvl4pPr>
            <a:lvl5pPr>
              <a:buClr>
                <a:srgbClr val="002060"/>
              </a:buCl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4"/>
            <a:ext cx="5422392" cy="3633047"/>
          </a:xfrm>
        </p:spPr>
        <p:txBody>
          <a:bodyPr>
            <a:normAutofit/>
          </a:bodyPr>
          <a:lstStyle>
            <a:lvl1pPr>
              <a:buClr>
                <a:srgbClr val="002060"/>
              </a:buClr>
              <a:defRPr>
                <a:latin typeface="Calibri" panose="020F0502020204030204" pitchFamily="34" charset="0"/>
                <a:cs typeface="Calibri" panose="020F0502020204030204" pitchFamily="34" charset="0"/>
              </a:defRPr>
            </a:lvl1pPr>
            <a:lvl2pPr>
              <a:buClr>
                <a:srgbClr val="002060"/>
              </a:buClr>
              <a:defRPr>
                <a:latin typeface="Calibri" panose="020F0502020204030204" pitchFamily="34" charset="0"/>
                <a:cs typeface="Calibri" panose="020F0502020204030204" pitchFamily="34" charset="0"/>
              </a:defRPr>
            </a:lvl2pPr>
            <a:lvl3pPr>
              <a:buClr>
                <a:srgbClr val="002060"/>
              </a:buClr>
              <a:defRPr>
                <a:latin typeface="Calibri" panose="020F0502020204030204" pitchFamily="34" charset="0"/>
                <a:cs typeface="Calibri" panose="020F0502020204030204" pitchFamily="34" charset="0"/>
              </a:defRPr>
            </a:lvl3pPr>
            <a:lvl4pPr>
              <a:buClr>
                <a:srgbClr val="002060"/>
              </a:buClr>
              <a:defRPr>
                <a:latin typeface="Calibri" panose="020F0502020204030204" pitchFamily="34" charset="0"/>
                <a:cs typeface="Calibri" panose="020F0502020204030204" pitchFamily="34" charset="0"/>
              </a:defRPr>
            </a:lvl4pPr>
            <a:lvl5pPr>
              <a:buClr>
                <a:srgbClr val="002060"/>
              </a:buCl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100">
                <a:solidFill>
                  <a:srgbClr val="002060"/>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pic>
        <p:nvPicPr>
          <p:cNvPr id="9" name="Picture 8" descr="A picture containing clipart&#10;&#10;Description automatically generated">
            <a:extLst>
              <a:ext uri="{FF2B5EF4-FFF2-40B4-BE49-F238E27FC236}">
                <a16:creationId xmlns:a16="http://schemas.microsoft.com/office/drawing/2014/main" id="{032F124B-7851-4693-912A-FBE98A9BD470}"/>
              </a:ext>
            </a:extLst>
          </p:cNvPr>
          <p:cNvPicPr>
            <a:picLocks noChangeAspect="1"/>
          </p:cNvPicPr>
          <p:nvPr userDrawn="1"/>
        </p:nvPicPr>
        <p:blipFill>
          <a:blip r:embed="rId2"/>
          <a:stretch>
            <a:fillRect/>
          </a:stretch>
        </p:blipFill>
        <p:spPr>
          <a:xfrm>
            <a:off x="8854468" y="5951813"/>
            <a:ext cx="1703832" cy="3752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4400">
                <a:latin typeface="Impact" panose="020B0806030902050204" pitchFamily="34" charset="0"/>
              </a:defRPr>
            </a:lvl1pPr>
          </a:lstStyle>
          <a:p>
            <a:r>
              <a:rPr lang="en-US"/>
              <a:t>Click to edit Master title style</a:t>
            </a:r>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2200" b="0">
                <a:solidFill>
                  <a:schemeClr val="accent2"/>
                </a:solidFill>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buClr>
                <a:srgbClr val="002060"/>
              </a:buCl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2200" b="0">
                <a:solidFill>
                  <a:schemeClr val="accent2"/>
                </a:solidFill>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lvl1pPr>
              <a:buClr>
                <a:srgbClr val="002060"/>
              </a:buClr>
              <a:defRPr>
                <a:latin typeface="Calibri" panose="020F0502020204030204" pitchFamily="34" charset="0"/>
                <a:cs typeface="Calibri" panose="020F0502020204030204" pitchFamily="34" charset="0"/>
              </a:defRPr>
            </a:lvl1pPr>
            <a:lvl2pPr>
              <a:buClr>
                <a:srgbClr val="002060"/>
              </a:buClr>
              <a:defRPr>
                <a:latin typeface="Calibri" panose="020F0502020204030204" pitchFamily="34" charset="0"/>
                <a:cs typeface="Calibri" panose="020F0502020204030204" pitchFamily="34" charset="0"/>
              </a:defRPr>
            </a:lvl2pPr>
            <a:lvl3pPr>
              <a:buClr>
                <a:srgbClr val="002060"/>
              </a:buClr>
              <a:defRPr>
                <a:latin typeface="Calibri" panose="020F0502020204030204" pitchFamily="34" charset="0"/>
                <a:cs typeface="Calibri" panose="020F0502020204030204" pitchFamily="34" charset="0"/>
              </a:defRPr>
            </a:lvl3pPr>
            <a:lvl4pPr>
              <a:buClr>
                <a:srgbClr val="002060"/>
              </a:buClr>
              <a:defRPr>
                <a:latin typeface="Calibri" panose="020F0502020204030204" pitchFamily="34" charset="0"/>
                <a:cs typeface="Calibri" panose="020F0502020204030204" pitchFamily="34" charset="0"/>
              </a:defRPr>
            </a:lvl4pPr>
            <a:lvl5pPr>
              <a:buClr>
                <a:srgbClr val="002060"/>
              </a:buCl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1100">
                <a:solidFill>
                  <a:srgbClr val="002060"/>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pic>
        <p:nvPicPr>
          <p:cNvPr id="13" name="Picture 12" descr="A picture containing clipart&#10;&#10;Description automatically generated">
            <a:extLst>
              <a:ext uri="{FF2B5EF4-FFF2-40B4-BE49-F238E27FC236}">
                <a16:creationId xmlns:a16="http://schemas.microsoft.com/office/drawing/2014/main" id="{79915AAD-E33C-46A8-BFB8-36F7C0903C74}"/>
              </a:ext>
            </a:extLst>
          </p:cNvPr>
          <p:cNvPicPr>
            <a:picLocks noChangeAspect="1"/>
          </p:cNvPicPr>
          <p:nvPr userDrawn="1"/>
        </p:nvPicPr>
        <p:blipFill>
          <a:blip r:embed="rId2"/>
          <a:stretch>
            <a:fillRect/>
          </a:stretch>
        </p:blipFill>
        <p:spPr>
          <a:xfrm>
            <a:off x="8914259" y="5951813"/>
            <a:ext cx="1703832" cy="3752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100">
                <a:solidFill>
                  <a:srgbClr val="002060"/>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normAutofit/>
          </a:bodyPr>
          <a:lstStyle>
            <a:lvl1pPr>
              <a:defRPr sz="4400">
                <a:latin typeface="Impact" panose="020B0806030902050204" pitchFamily="34" charset="0"/>
                <a:cs typeface="Calibri" panose="020F0502020204030204" pitchFamily="34" charset="0"/>
              </a:defRPr>
            </a:lvl1pPr>
          </a:lstStyle>
          <a:p>
            <a:r>
              <a:rPr lang="en-US"/>
              <a:t>Click to edit Master title style</a:t>
            </a:r>
          </a:p>
        </p:txBody>
      </p:sp>
      <p:pic>
        <p:nvPicPr>
          <p:cNvPr id="9" name="Picture 8" descr="A picture containing clipart&#10;&#10;Description automatically generated">
            <a:extLst>
              <a:ext uri="{FF2B5EF4-FFF2-40B4-BE49-F238E27FC236}">
                <a16:creationId xmlns:a16="http://schemas.microsoft.com/office/drawing/2014/main" id="{2269E27F-7B4E-4B5D-9EFC-0D9B96FDCC30}"/>
              </a:ext>
            </a:extLst>
          </p:cNvPr>
          <p:cNvPicPr>
            <a:picLocks noChangeAspect="1"/>
          </p:cNvPicPr>
          <p:nvPr userDrawn="1"/>
        </p:nvPicPr>
        <p:blipFill>
          <a:blip r:embed="rId2"/>
          <a:stretch>
            <a:fillRect/>
          </a:stretch>
        </p:blipFill>
        <p:spPr>
          <a:xfrm>
            <a:off x="8854468" y="5951813"/>
            <a:ext cx="1703832" cy="3752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100">
                <a:solidFill>
                  <a:srgbClr val="002060"/>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a:p>
        </p:txBody>
      </p:sp>
      <p:pic>
        <p:nvPicPr>
          <p:cNvPr id="5" name="Picture 4" descr="A picture containing clipart&#10;&#10;Description automatically generated">
            <a:extLst>
              <a:ext uri="{FF2B5EF4-FFF2-40B4-BE49-F238E27FC236}">
                <a16:creationId xmlns:a16="http://schemas.microsoft.com/office/drawing/2014/main" id="{E2107264-07A3-4770-9874-E1FA7E38905D}"/>
              </a:ext>
            </a:extLst>
          </p:cNvPr>
          <p:cNvPicPr>
            <a:picLocks noChangeAspect="1"/>
          </p:cNvPicPr>
          <p:nvPr userDrawn="1"/>
        </p:nvPicPr>
        <p:blipFill>
          <a:blip r:embed="rId2"/>
          <a:stretch>
            <a:fillRect/>
          </a:stretch>
        </p:blipFill>
        <p:spPr>
          <a:xfrm>
            <a:off x="8854468" y="5951813"/>
            <a:ext cx="1703832" cy="3752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buClr>
                <a:srgbClr val="002060"/>
              </a:buCl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latin typeface="Calibri" panose="020F0502020204030204" pitchFamily="34" charset="0"/>
                <a:cs typeface="Calibri" panose="020F0502020204030204" pitchFamily="34" charset="0"/>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189"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914400" y="2130427"/>
            <a:ext cx="103632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a:t>Click to edit Master title style</a:t>
            </a:r>
          </a:p>
        </p:txBody>
      </p:sp>
      <p:sp>
        <p:nvSpPr>
          <p:cNvPr id="8" name="Subtitle 2"/>
          <p:cNvSpPr txBox="1">
            <a:spLocks/>
          </p:cNvSpPr>
          <p:nvPr/>
        </p:nvSpPr>
        <p:spPr>
          <a:xfrm>
            <a:off x="1828800" y="3886200"/>
            <a:ext cx="85344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200"/>
              <a:t>Click to edit Master subtitle style</a:t>
            </a:r>
          </a:p>
        </p:txBody>
      </p:sp>
      <p:sp>
        <p:nvSpPr>
          <p:cNvPr id="9" name="Date Placeholder 3"/>
          <p:cNvSpPr>
            <a:spLocks noGrp="1"/>
          </p:cNvSpPr>
          <p:nvPr>
            <p:ph type="dt" sz="half" idx="2"/>
          </p:nvPr>
        </p:nvSpPr>
        <p:spPr>
          <a:xfrm>
            <a:off x="609600" y="6356352"/>
            <a:ext cx="2844800" cy="365125"/>
          </a:xfrm>
          <a:prstGeom prst="rect">
            <a:avLst/>
          </a:prstGeom>
        </p:spPr>
        <p:txBody>
          <a:bodyPr/>
          <a:lstStyle/>
          <a:p>
            <a:fld id="{D26A1834-ECC9-4F88-9687-9FC171A29FE9}" type="datetimeFigureOut">
              <a:rPr lang="en-US" smtClean="0"/>
              <a:pPr/>
              <a:t>1/9/2023</a:t>
            </a:fld>
            <a:endParaRPr lang="en-US"/>
          </a:p>
        </p:txBody>
      </p:sp>
      <p:sp>
        <p:nvSpPr>
          <p:cNvPr id="10" name="Footer Placeholder 4"/>
          <p:cNvSpPr>
            <a:spLocks noGrp="1"/>
          </p:cNvSpPr>
          <p:nvPr>
            <p:ph type="ftr" sz="quarter" idx="3"/>
          </p:nvPr>
        </p:nvSpPr>
        <p:spPr>
          <a:xfrm>
            <a:off x="4165600" y="6356352"/>
            <a:ext cx="3860800" cy="365125"/>
          </a:xfrm>
          <a:prstGeom prst="rect">
            <a:avLst/>
          </a:prstGeom>
        </p:spPr>
        <p:txBody>
          <a:bodyPr/>
          <a:lstStyle/>
          <a:p>
            <a:endParaRPr lang="en-US"/>
          </a:p>
        </p:txBody>
      </p:sp>
      <p:sp>
        <p:nvSpPr>
          <p:cNvPr id="11" name="Slide Number Placeholder 5"/>
          <p:cNvSpPr>
            <a:spLocks noGrp="1"/>
          </p:cNvSpPr>
          <p:nvPr>
            <p:ph type="sldNum" sz="quarter" idx="4"/>
          </p:nvPr>
        </p:nvSpPr>
        <p:spPr>
          <a:xfrm>
            <a:off x="8737600" y="6356352"/>
            <a:ext cx="2844800" cy="365125"/>
          </a:xfrm>
          <a:prstGeom prst="rect">
            <a:avLst/>
          </a:prstGeom>
        </p:spPr>
        <p:txBody>
          <a:bodyPr/>
          <a:lstStyle/>
          <a:p>
            <a:fld id="{14F9EFFF-A805-428F-B224-B8C06DC88A04}" type="slidenum">
              <a:rPr lang="en-US" smtClean="0"/>
              <a:pPr/>
              <a:t>‹#›</a:t>
            </a:fld>
            <a:endParaRPr lang="en-US"/>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3461" t="1099" r="12363"/>
          <a:stretch/>
        </p:blipFill>
        <p:spPr>
          <a:xfrm>
            <a:off x="3251203" y="-1"/>
            <a:ext cx="8965975" cy="838200"/>
          </a:xfrm>
          <a:prstGeom prst="rect">
            <a:avLst/>
          </a:prstGeom>
        </p:spPr>
      </p:pic>
      <p:sp>
        <p:nvSpPr>
          <p:cNvPr id="14" name="Pentagon 13"/>
          <p:cNvSpPr/>
          <p:nvPr/>
        </p:nvSpPr>
        <p:spPr>
          <a:xfrm>
            <a:off x="0" y="0"/>
            <a:ext cx="4368800" cy="8382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200" y="157720"/>
            <a:ext cx="3639971" cy="522763"/>
          </a:xfrm>
          <a:prstGeom prst="rect">
            <a:avLst/>
          </a:prstGeom>
        </p:spPr>
      </p:pic>
      <p:sp>
        <p:nvSpPr>
          <p:cNvPr id="16" name="Rectangle 15"/>
          <p:cNvSpPr/>
          <p:nvPr/>
        </p:nvSpPr>
        <p:spPr>
          <a:xfrm>
            <a:off x="-101600" y="6705600"/>
            <a:ext cx="12293600" cy="1524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p:cNvSpPr txBox="1"/>
          <p:nvPr/>
        </p:nvSpPr>
        <p:spPr>
          <a:xfrm>
            <a:off x="4726251" y="221672"/>
            <a:ext cx="1927131" cy="400110"/>
          </a:xfrm>
          <a:prstGeom prst="rect">
            <a:avLst/>
          </a:prstGeom>
          <a:noFill/>
        </p:spPr>
        <p:txBody>
          <a:bodyPr wrap="none" rtlCol="0">
            <a:spAutoFit/>
          </a:bodyPr>
          <a:lstStyle/>
          <a:p>
            <a:r>
              <a:rPr lang="en-US" sz="2000" b="1">
                <a:solidFill>
                  <a:schemeClr val="bg1"/>
                </a:solidFill>
                <a:latin typeface="Century Gothic" pitchFamily="34" charset="0"/>
              </a:rPr>
              <a:t>shine through!</a:t>
            </a:r>
          </a:p>
        </p:txBody>
      </p:sp>
    </p:spTree>
    <p:extLst>
      <p:ext uri="{BB962C8B-B14F-4D97-AF65-F5344CB8AC3E}">
        <p14:creationId xmlns:p14="http://schemas.microsoft.com/office/powerpoint/2010/main" val="82809860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E7CB-B7BD-47EF-8304-C0F2A06687FB}"/>
              </a:ext>
            </a:extLst>
          </p:cNvPr>
          <p:cNvSpPr>
            <a:spLocks noGrp="1"/>
          </p:cNvSpPr>
          <p:nvPr>
            <p:ph type="title"/>
          </p:nvPr>
        </p:nvSpPr>
        <p:spPr>
          <a:xfrm>
            <a:off x="581194" y="2340531"/>
            <a:ext cx="11029615" cy="1497507"/>
          </a:xfrm>
        </p:spPr>
        <p:txBody>
          <a:bodyPr/>
          <a:lstStyle/>
          <a:p>
            <a:r>
              <a:rPr lang="en-US">
                <a:latin typeface="Impact"/>
              </a:rPr>
              <a:t>Investing for scholar success</a:t>
            </a:r>
            <a:br>
              <a:rPr lang="en-US"/>
            </a:br>
            <a:r>
              <a:rPr lang="en-US" err="1">
                <a:latin typeface="Impact"/>
              </a:rPr>
              <a:t>InvertIENDO</a:t>
            </a:r>
            <a:r>
              <a:rPr lang="en-US">
                <a:latin typeface="Impact"/>
              </a:rPr>
              <a:t> para </a:t>
            </a:r>
            <a:r>
              <a:rPr lang="en-US" err="1">
                <a:latin typeface="Impact"/>
              </a:rPr>
              <a:t>el</a:t>
            </a:r>
            <a:r>
              <a:rPr lang="en-US">
                <a:latin typeface="Impact"/>
              </a:rPr>
              <a:t> </a:t>
            </a:r>
            <a:r>
              <a:rPr lang="en-US" err="1">
                <a:latin typeface="Impact"/>
              </a:rPr>
              <a:t>Éxito</a:t>
            </a:r>
            <a:r>
              <a:rPr lang="en-US">
                <a:latin typeface="Impact"/>
              </a:rPr>
              <a:t> ESTUDIANTIL</a:t>
            </a:r>
            <a:endParaRPr lang="en-US">
              <a:highlight>
                <a:srgbClr val="FFFF00"/>
              </a:highlight>
              <a:latin typeface="Impact"/>
            </a:endParaRPr>
          </a:p>
        </p:txBody>
      </p:sp>
      <p:sp>
        <p:nvSpPr>
          <p:cNvPr id="3" name="Text Placeholder 2">
            <a:extLst>
              <a:ext uri="{FF2B5EF4-FFF2-40B4-BE49-F238E27FC236}">
                <a16:creationId xmlns:a16="http://schemas.microsoft.com/office/drawing/2014/main" id="{992087C6-1A02-4FDD-9644-32108D0C9FE2}"/>
              </a:ext>
            </a:extLst>
          </p:cNvPr>
          <p:cNvSpPr>
            <a:spLocks noGrp="1"/>
          </p:cNvSpPr>
          <p:nvPr>
            <p:ph type="body" idx="1"/>
          </p:nvPr>
        </p:nvSpPr>
        <p:spPr>
          <a:xfrm>
            <a:off x="581194" y="4133455"/>
            <a:ext cx="11029615" cy="1015320"/>
          </a:xfrm>
        </p:spPr>
        <p:txBody>
          <a:bodyPr>
            <a:noAutofit/>
          </a:bodyPr>
          <a:lstStyle/>
          <a:p>
            <a:r>
              <a:rPr lang="en-US" sz="2200" b="1">
                <a:solidFill>
                  <a:schemeClr val="tx1"/>
                </a:solidFill>
                <a:latin typeface="Calibri"/>
                <a:cs typeface="Calibri"/>
              </a:rPr>
              <a:t>May 2021 | mayo 2021</a:t>
            </a:r>
          </a:p>
          <a:p>
            <a:r>
              <a:rPr lang="en-US" sz="2200" b="1">
                <a:solidFill>
                  <a:schemeClr val="tx1"/>
                </a:solidFill>
                <a:latin typeface="Calibri"/>
                <a:cs typeface="Calibri"/>
              </a:rPr>
              <a:t>Stakeholder input sessions | </a:t>
            </a:r>
            <a:r>
              <a:rPr lang="en-US" sz="2200" b="1" err="1">
                <a:solidFill>
                  <a:schemeClr val="tx1"/>
                </a:solidFill>
                <a:latin typeface="Calibri"/>
                <a:cs typeface="Calibri"/>
              </a:rPr>
              <a:t>Sesiones</a:t>
            </a:r>
            <a:r>
              <a:rPr lang="en-US" sz="2200" b="1">
                <a:solidFill>
                  <a:schemeClr val="tx1"/>
                </a:solidFill>
                <a:latin typeface="Calibri"/>
                <a:cs typeface="Calibri"/>
              </a:rPr>
              <a:t> DE </a:t>
            </a:r>
            <a:r>
              <a:rPr lang="en-US" sz="2200" b="1" err="1">
                <a:solidFill>
                  <a:schemeClr val="tx1"/>
                </a:solidFill>
                <a:latin typeface="Calibri"/>
                <a:cs typeface="Calibri"/>
              </a:rPr>
              <a:t>Aportacion</a:t>
            </a:r>
            <a:r>
              <a:rPr lang="en-US" sz="2200" b="1">
                <a:solidFill>
                  <a:schemeClr val="tx1"/>
                </a:solidFill>
                <a:latin typeface="Calibri"/>
                <a:cs typeface="Calibri"/>
              </a:rPr>
              <a:t> PARA NUESTRA COMUNIDAD</a:t>
            </a:r>
            <a:r>
              <a:rPr lang="en-US" b="1">
                <a:solidFill>
                  <a:schemeClr val="tx1"/>
                </a:solidFill>
                <a:latin typeface="Calibri"/>
                <a:cs typeface="Calibri"/>
              </a:rPr>
              <a:t> </a:t>
            </a:r>
            <a:endParaRPr lang="en-US" b="1">
              <a:solidFill>
                <a:schemeClr val="tx1"/>
              </a:solidFill>
            </a:endParaRPr>
          </a:p>
          <a:p>
            <a:endParaRPr lang="en-US" b="1">
              <a:solidFill>
                <a:schemeClr val="tx1"/>
              </a:solidFill>
              <a:highlight>
                <a:srgbClr val="FFFF00"/>
              </a:highlight>
            </a:endParaRPr>
          </a:p>
        </p:txBody>
      </p:sp>
      <p:sp>
        <p:nvSpPr>
          <p:cNvPr id="4" name="Slide Number Placeholder 3">
            <a:extLst>
              <a:ext uri="{FF2B5EF4-FFF2-40B4-BE49-F238E27FC236}">
                <a16:creationId xmlns:a16="http://schemas.microsoft.com/office/drawing/2014/main" id="{71C33179-8FB7-4607-BDE2-F69B43E1AF12}"/>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104776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a:xfrm>
            <a:off x="459274" y="592140"/>
            <a:ext cx="11390414" cy="1013800"/>
          </a:xfrm>
        </p:spPr>
        <p:txBody>
          <a:bodyPr>
            <a:normAutofit/>
          </a:bodyPr>
          <a:lstStyle/>
          <a:p>
            <a:r>
              <a:rPr lang="en-US" sz="3900">
                <a:latin typeface="Impact"/>
              </a:rPr>
              <a:t>Questions for discussion | </a:t>
            </a:r>
            <a:r>
              <a:rPr lang="en-US" sz="3900" err="1">
                <a:latin typeface="Impact"/>
              </a:rPr>
              <a:t>Preguntas</a:t>
            </a:r>
            <a:r>
              <a:rPr lang="en-US" sz="3900">
                <a:latin typeface="Impact"/>
              </a:rPr>
              <a:t> para </a:t>
            </a:r>
            <a:r>
              <a:rPr lang="en-US" sz="3900" err="1">
                <a:latin typeface="Impact"/>
              </a:rPr>
              <a:t>discutir</a:t>
            </a:r>
            <a:r>
              <a:rPr lang="en-US" sz="3900">
                <a:latin typeface="Impact"/>
              </a:rPr>
              <a:t> </a:t>
            </a:r>
            <a:endParaRPr lang="en-US" sz="3900">
              <a:highlight>
                <a:srgbClr val="FFFF00"/>
              </a:highlight>
            </a:endParaRPr>
          </a:p>
        </p:txBody>
      </p:sp>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5" name="Rectangle 4">
            <a:extLst>
              <a:ext uri="{FF2B5EF4-FFF2-40B4-BE49-F238E27FC236}">
                <a16:creationId xmlns:a16="http://schemas.microsoft.com/office/drawing/2014/main" id="{3C1138E7-822A-4E63-A244-3443477ECB2C}"/>
              </a:ext>
            </a:extLst>
          </p:cNvPr>
          <p:cNvSpPr/>
          <p:nvPr/>
        </p:nvSpPr>
        <p:spPr>
          <a:xfrm>
            <a:off x="8525022" y="5627077"/>
            <a:ext cx="2335236" cy="10277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9B26B8-EA2C-407D-A794-4B0476A804C4}"/>
              </a:ext>
            </a:extLst>
          </p:cNvPr>
          <p:cNvSpPr>
            <a:spLocks noGrp="1"/>
          </p:cNvSpPr>
          <p:nvPr>
            <p:ph idx="1"/>
          </p:nvPr>
        </p:nvSpPr>
        <p:spPr>
          <a:xfrm>
            <a:off x="459274" y="1926976"/>
            <a:ext cx="11732726" cy="4715324"/>
          </a:xfrm>
        </p:spPr>
        <p:txBody>
          <a:bodyPr>
            <a:normAutofit lnSpcReduction="10000"/>
          </a:bodyPr>
          <a:lstStyle/>
          <a:p>
            <a:pPr marL="305435" indent="-305435"/>
            <a:r>
              <a:rPr lang="en-US" sz="2000">
                <a:effectLst/>
                <a:latin typeface="Calibri"/>
                <a:ea typeface="Calibri" panose="020F0502020204030204" pitchFamily="34" charset="0"/>
                <a:cs typeface="Calibri"/>
              </a:rPr>
              <a:t>In terms of enrichment activities for scholars, what 2-3 specific places (e.g., band, art club, specific sport) would you want to be a source of excellence at your child’s school?</a:t>
            </a:r>
          </a:p>
          <a:p>
            <a:pPr marL="0" indent="0">
              <a:buNone/>
            </a:pPr>
            <a:endParaRPr lang="en-US" sz="2000">
              <a:ea typeface="Calibri" panose="020F0502020204030204" pitchFamily="34" charset="0"/>
              <a:cs typeface="Calibri"/>
            </a:endParaRPr>
          </a:p>
          <a:p>
            <a:pPr marL="305435" indent="-305435"/>
            <a:r>
              <a:rPr lang="en-US" sz="2000">
                <a:latin typeface="Calibri"/>
                <a:ea typeface="Calibri" panose="020F0502020204030204" pitchFamily="34" charset="0"/>
                <a:cs typeface="Calibri"/>
              </a:rPr>
              <a:t>What are resources, supports or trainings that would help you navigate your scholar's experience? (e.g., helping your scholar complete homework, apply to colleges and understanding your scholar's data)</a:t>
            </a:r>
          </a:p>
          <a:p>
            <a:pPr marL="0" indent="0">
              <a:buNone/>
            </a:pPr>
            <a:endParaRPr lang="en-US" sz="2000">
              <a:effectLst/>
              <a:latin typeface="Calibri"/>
              <a:ea typeface="Calibri" panose="020F0502020204030204" pitchFamily="34" charset="0"/>
              <a:cs typeface="Calibri"/>
            </a:endParaRPr>
          </a:p>
          <a:p>
            <a:pPr marL="305435" indent="-305435">
              <a:buFont typeface="Wingdings" panose="05000000000000000000" pitchFamily="2" charset="2"/>
              <a:buChar char="§"/>
            </a:pPr>
            <a:r>
              <a:rPr lang="es-MX" sz="2000">
                <a:latin typeface="Calibri"/>
                <a:ea typeface="Calibri" panose="020F0502020204030204" pitchFamily="34" charset="0"/>
                <a:cs typeface="Calibri"/>
              </a:rPr>
              <a:t>¿Al tratarse de </a:t>
            </a:r>
            <a:r>
              <a:rPr lang="es-MX" sz="2000">
                <a:effectLst/>
                <a:latin typeface="Calibri"/>
                <a:ea typeface="Calibri" panose="020F0502020204030204" pitchFamily="34" charset="0"/>
                <a:cs typeface="Calibri"/>
              </a:rPr>
              <a:t>las actividades de enriquecimiento para los </a:t>
            </a:r>
            <a:r>
              <a:rPr lang="es-MX" sz="2000">
                <a:latin typeface="Calibri"/>
                <a:ea typeface="Calibri" panose="020F0502020204030204" pitchFamily="34" charset="0"/>
                <a:cs typeface="Calibri"/>
              </a:rPr>
              <a:t>estudiantes</a:t>
            </a:r>
            <a:r>
              <a:rPr lang="es-MX" sz="2000">
                <a:effectLst/>
                <a:latin typeface="Calibri"/>
                <a:ea typeface="Calibri" panose="020F0502020204030204" pitchFamily="34" charset="0"/>
                <a:cs typeface="Calibri"/>
              </a:rPr>
              <a:t>, </a:t>
            </a:r>
            <a:r>
              <a:rPr lang="es-MX" sz="2000">
                <a:latin typeface="Calibri"/>
                <a:ea typeface="Calibri" panose="020F0502020204030204" pitchFamily="34" charset="0"/>
                <a:cs typeface="Calibri"/>
              </a:rPr>
              <a:t>cuales 2-3 </a:t>
            </a:r>
            <a:r>
              <a:rPr lang="es-MX" sz="2000" err="1">
                <a:latin typeface="Calibri"/>
                <a:ea typeface="Calibri" panose="020F0502020204030204" pitchFamily="34" charset="0"/>
                <a:cs typeface="Calibri"/>
              </a:rPr>
              <a:t>areas</a:t>
            </a:r>
            <a:r>
              <a:rPr lang="es-MX" sz="2000">
                <a:latin typeface="Calibri"/>
                <a:ea typeface="Calibri" panose="020F0502020204030204" pitchFamily="34" charset="0"/>
                <a:cs typeface="Calibri"/>
              </a:rPr>
              <a:t> </a:t>
            </a:r>
            <a:r>
              <a:rPr lang="es-MX" sz="2000">
                <a:effectLst/>
                <a:latin typeface="Calibri"/>
                <a:ea typeface="Calibri" panose="020F0502020204030204" pitchFamily="34" charset="0"/>
                <a:cs typeface="Calibri"/>
              </a:rPr>
              <a:t>(por ejemplo, banda, </a:t>
            </a:r>
            <a:r>
              <a:rPr lang="es-MX" sz="2000">
                <a:latin typeface="Calibri"/>
                <a:ea typeface="Calibri" panose="020F0502020204030204" pitchFamily="34" charset="0"/>
                <a:cs typeface="Calibri"/>
              </a:rPr>
              <a:t>club de </a:t>
            </a:r>
            <a:r>
              <a:rPr lang="es-MX" sz="2000">
                <a:effectLst/>
                <a:latin typeface="Calibri"/>
                <a:ea typeface="Calibri" panose="020F0502020204030204" pitchFamily="34" charset="0"/>
                <a:cs typeface="Calibri"/>
              </a:rPr>
              <a:t>arte, deporte específico) </a:t>
            </a:r>
            <a:r>
              <a:rPr lang="es-MX" sz="2000">
                <a:latin typeface="Calibri"/>
                <a:ea typeface="Calibri" panose="020F0502020204030204" pitchFamily="34" charset="0"/>
                <a:cs typeface="Calibri"/>
              </a:rPr>
              <a:t>le</a:t>
            </a:r>
            <a:r>
              <a:rPr lang="es-MX" sz="2000">
                <a:effectLst/>
                <a:latin typeface="Calibri"/>
                <a:ea typeface="Calibri" panose="020F0502020204030204" pitchFamily="34" charset="0"/>
                <a:cs typeface="Calibri"/>
              </a:rPr>
              <a:t> gustaría </a:t>
            </a:r>
            <a:r>
              <a:rPr lang="es-MX" sz="2000">
                <a:latin typeface="Calibri"/>
                <a:ea typeface="Calibri" panose="020F0502020204030204" pitchFamily="34" charset="0"/>
                <a:cs typeface="Calibri"/>
              </a:rPr>
              <a:t>que fuera una</a:t>
            </a:r>
            <a:r>
              <a:rPr lang="es-MX" sz="2000">
                <a:effectLst/>
                <a:latin typeface="Calibri"/>
                <a:ea typeface="Calibri" panose="020F0502020204030204" pitchFamily="34" charset="0"/>
                <a:cs typeface="Calibri"/>
              </a:rPr>
              <a:t> fuente de la excelencia en la escuela de su hijo?</a:t>
            </a:r>
          </a:p>
          <a:p>
            <a:pPr marL="305435" indent="-305435"/>
            <a:endParaRPr lang="es-MX" sz="2000">
              <a:effectLst/>
              <a:ea typeface="Calibri" panose="020F0502020204030204" pitchFamily="34" charset="0"/>
              <a:cs typeface="Calibri"/>
            </a:endParaRPr>
          </a:p>
          <a:p>
            <a:pPr marL="305435" indent="-305435">
              <a:buFont typeface="Wingdings" panose="05000000000000000000" pitchFamily="2" charset="2"/>
              <a:buChar char="§"/>
            </a:pPr>
            <a:r>
              <a:rPr lang="es-MX" sz="2000">
                <a:effectLst/>
                <a:latin typeface="Calibri"/>
                <a:ea typeface="Calibri" panose="020F0502020204030204" pitchFamily="34" charset="0"/>
                <a:cs typeface="Calibri"/>
              </a:rPr>
              <a:t>¿Cuáles son los recursos, apoyos o </a:t>
            </a:r>
            <a:r>
              <a:rPr lang="es-MX" sz="2000">
                <a:latin typeface="Calibri"/>
                <a:ea typeface="Calibri" panose="020F0502020204030204" pitchFamily="34" charset="0"/>
                <a:cs typeface="Calibri"/>
              </a:rPr>
              <a:t>entrenamientos que</a:t>
            </a:r>
            <a:r>
              <a:rPr lang="es-MX" sz="2000">
                <a:effectLst/>
                <a:latin typeface="Calibri"/>
                <a:ea typeface="Calibri" panose="020F0502020204030204" pitchFamily="34" charset="0"/>
                <a:cs typeface="Calibri"/>
              </a:rPr>
              <a:t> lo ayudarían a navegar la experiencia de su estudiante? (por ejemplo, ayudar a su estudiante a completar la tarea, </a:t>
            </a:r>
            <a:r>
              <a:rPr lang="es-MX" sz="2000">
                <a:latin typeface="Calibri"/>
                <a:ea typeface="Calibri" panose="020F0502020204030204" pitchFamily="34" charset="0"/>
                <a:cs typeface="Calibri"/>
              </a:rPr>
              <a:t>solicitudes</a:t>
            </a:r>
            <a:r>
              <a:rPr lang="es-MX" sz="2000">
                <a:effectLst/>
                <a:latin typeface="Calibri"/>
                <a:ea typeface="Calibri" panose="020F0502020204030204" pitchFamily="34" charset="0"/>
                <a:cs typeface="Calibri"/>
              </a:rPr>
              <a:t> a universidades y comprender los datos de su estudiante)</a:t>
            </a:r>
            <a:endParaRPr lang="en-US" sz="2000">
              <a:effectLst/>
              <a:latin typeface="Calibri"/>
              <a:ea typeface="Calibri" panose="020F0502020204030204" pitchFamily="34" charset="0"/>
              <a:cs typeface="Calibri"/>
            </a:endParaRPr>
          </a:p>
        </p:txBody>
      </p:sp>
      <p:cxnSp>
        <p:nvCxnSpPr>
          <p:cNvPr id="6" name="Straight Connector 5">
            <a:extLst>
              <a:ext uri="{FF2B5EF4-FFF2-40B4-BE49-F238E27FC236}">
                <a16:creationId xmlns:a16="http://schemas.microsoft.com/office/drawing/2014/main" id="{F241D5FC-D057-4C98-A775-40C61F2105EB}"/>
              </a:ext>
            </a:extLst>
          </p:cNvPr>
          <p:cNvCxnSpPr/>
          <p:nvPr/>
        </p:nvCxnSpPr>
        <p:spPr>
          <a:xfrm>
            <a:off x="267290" y="4065563"/>
            <a:ext cx="114560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48426-D966-E478-5A71-9C4ABFE5BE60}"/>
              </a:ext>
            </a:extLst>
          </p:cNvPr>
          <p:cNvPicPr>
            <a:picLocks noChangeAspect="1"/>
          </p:cNvPicPr>
          <p:nvPr/>
        </p:nvPicPr>
        <p:blipFill>
          <a:blip r:embed="rId2"/>
          <a:stretch>
            <a:fillRect/>
          </a:stretch>
        </p:blipFill>
        <p:spPr>
          <a:xfrm>
            <a:off x="120419" y="234467"/>
            <a:ext cx="10793387" cy="5242101"/>
          </a:xfrm>
          <a:prstGeom prst="rect">
            <a:avLst/>
          </a:prstGeom>
        </p:spPr>
      </p:pic>
      <p:sp>
        <p:nvSpPr>
          <p:cNvPr id="4" name="TextBox 3">
            <a:extLst>
              <a:ext uri="{FF2B5EF4-FFF2-40B4-BE49-F238E27FC236}">
                <a16:creationId xmlns:a16="http://schemas.microsoft.com/office/drawing/2014/main" id="{3F8BE772-1673-E458-1083-52DDBC5E5606}"/>
              </a:ext>
            </a:extLst>
          </p:cNvPr>
          <p:cNvSpPr txBox="1"/>
          <p:nvPr/>
        </p:nvSpPr>
        <p:spPr>
          <a:xfrm>
            <a:off x="120419" y="5702710"/>
            <a:ext cx="11208773" cy="584775"/>
          </a:xfrm>
          <a:prstGeom prst="rect">
            <a:avLst/>
          </a:prstGeom>
          <a:noFill/>
        </p:spPr>
        <p:txBody>
          <a:bodyPr wrap="square">
            <a:spAutoFit/>
          </a:bodyPr>
          <a:lstStyle/>
          <a:p>
            <a:r>
              <a:rPr lang="en-US" sz="1600" dirty="0"/>
              <a:t>Nota: </a:t>
            </a:r>
            <a:r>
              <a:rPr lang="en-US" sz="1600" dirty="0" err="1"/>
              <a:t>Comentarios</a:t>
            </a:r>
            <a:r>
              <a:rPr lang="en-US" sz="1600" dirty="0"/>
              <a:t> de los </a:t>
            </a:r>
            <a:r>
              <a:rPr lang="en-US" sz="1600" dirty="0" err="1"/>
              <a:t>líderes</a:t>
            </a:r>
            <a:r>
              <a:rPr lang="en-US" sz="1600" dirty="0"/>
              <a:t>: la </a:t>
            </a:r>
            <a:r>
              <a:rPr lang="en-US" sz="1600" dirty="0" err="1"/>
              <a:t>compensación</a:t>
            </a:r>
            <a:r>
              <a:rPr lang="en-US" sz="1600" dirty="0"/>
              <a:t>, los </a:t>
            </a:r>
            <a:r>
              <a:rPr lang="en-US" sz="1600" dirty="0" err="1"/>
              <a:t>contratos</a:t>
            </a:r>
            <a:r>
              <a:rPr lang="en-US" sz="1600" dirty="0"/>
              <a:t> de </a:t>
            </a:r>
            <a:r>
              <a:rPr lang="en-US" sz="1600" dirty="0" err="1"/>
              <a:t>lectura</a:t>
            </a:r>
            <a:r>
              <a:rPr lang="en-US" sz="1600" dirty="0"/>
              <a:t>, la academia virtual y las </a:t>
            </a:r>
            <a:r>
              <a:rPr lang="en-US" sz="1600" dirty="0" err="1"/>
              <a:t>oportunidades</a:t>
            </a:r>
            <a:r>
              <a:rPr lang="en-US" sz="1600" dirty="0"/>
              <a:t> de </a:t>
            </a:r>
            <a:r>
              <a:rPr lang="en-US" sz="1600" dirty="0" err="1"/>
              <a:t>desarrollo</a:t>
            </a:r>
            <a:r>
              <a:rPr lang="en-US" sz="1600" dirty="0"/>
              <a:t> </a:t>
            </a:r>
            <a:r>
              <a:rPr lang="en-US" sz="1600" dirty="0" err="1"/>
              <a:t>profesional</a:t>
            </a:r>
            <a:r>
              <a:rPr lang="en-US" sz="1600" dirty="0"/>
              <a:t> son </a:t>
            </a:r>
            <a:r>
              <a:rPr lang="en-US" sz="1600" dirty="0" err="1"/>
              <a:t>formas</a:t>
            </a:r>
            <a:r>
              <a:rPr lang="en-US" sz="1600" dirty="0"/>
              <a:t> </a:t>
            </a:r>
            <a:r>
              <a:rPr lang="en-US" sz="1600" dirty="0" err="1"/>
              <a:t>en</a:t>
            </a:r>
            <a:r>
              <a:rPr lang="en-US" sz="1600" dirty="0"/>
              <a:t> que los </a:t>
            </a:r>
            <a:r>
              <a:rPr lang="en-US" sz="1600" dirty="0" err="1"/>
              <a:t>líderes</a:t>
            </a:r>
            <a:r>
              <a:rPr lang="en-US" sz="1600" dirty="0"/>
              <a:t> </a:t>
            </a:r>
            <a:r>
              <a:rPr lang="en-US" sz="1600" dirty="0" err="1"/>
              <a:t>reflexionan</a:t>
            </a:r>
            <a:r>
              <a:rPr lang="en-US" sz="1600" dirty="0"/>
              <a:t> </a:t>
            </a:r>
            <a:r>
              <a:rPr lang="en-US" sz="1600" dirty="0" err="1"/>
              <a:t>sobre</a:t>
            </a:r>
            <a:r>
              <a:rPr lang="en-US" sz="1600" dirty="0"/>
              <a:t> lo que </a:t>
            </a:r>
            <a:r>
              <a:rPr lang="en-US" sz="1600" dirty="0" err="1"/>
              <a:t>pueden</a:t>
            </a:r>
            <a:r>
              <a:rPr lang="en-US" sz="1600" dirty="0"/>
              <a:t> </a:t>
            </a:r>
            <a:r>
              <a:rPr lang="en-US" sz="1600" dirty="0" err="1"/>
              <a:t>cambiar</a:t>
            </a:r>
            <a:r>
              <a:rPr lang="en-US" sz="1600" dirty="0"/>
              <a:t> y lo que </a:t>
            </a:r>
            <a:r>
              <a:rPr lang="en-US" sz="1600" dirty="0" err="1"/>
              <a:t>falta</a:t>
            </a:r>
            <a:r>
              <a:rPr lang="en-US" sz="1600" dirty="0"/>
              <a:t>.</a:t>
            </a:r>
          </a:p>
        </p:txBody>
      </p:sp>
    </p:spTree>
    <p:extLst>
      <p:ext uri="{BB962C8B-B14F-4D97-AF65-F5344CB8AC3E}">
        <p14:creationId xmlns:p14="http://schemas.microsoft.com/office/powerpoint/2010/main" val="390138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2EA204-B3FD-5744-BFCC-6F770FBEE1DD}"/>
              </a:ext>
            </a:extLst>
          </p:cNvPr>
          <p:cNvPicPr>
            <a:picLocks noChangeAspect="1"/>
          </p:cNvPicPr>
          <p:nvPr/>
        </p:nvPicPr>
        <p:blipFill>
          <a:blip r:embed="rId2"/>
          <a:stretch>
            <a:fillRect/>
          </a:stretch>
        </p:blipFill>
        <p:spPr>
          <a:xfrm>
            <a:off x="97465" y="132907"/>
            <a:ext cx="10639361" cy="5422319"/>
          </a:xfrm>
          <a:prstGeom prst="rect">
            <a:avLst/>
          </a:prstGeom>
        </p:spPr>
      </p:pic>
      <p:sp>
        <p:nvSpPr>
          <p:cNvPr id="3" name="TextBox 2">
            <a:extLst>
              <a:ext uri="{FF2B5EF4-FFF2-40B4-BE49-F238E27FC236}">
                <a16:creationId xmlns:a16="http://schemas.microsoft.com/office/drawing/2014/main" id="{B1D846B2-1DCB-0086-DAAF-1B0A7C53ED9E}"/>
              </a:ext>
            </a:extLst>
          </p:cNvPr>
          <p:cNvSpPr txBox="1"/>
          <p:nvPr/>
        </p:nvSpPr>
        <p:spPr>
          <a:xfrm>
            <a:off x="97465" y="5663381"/>
            <a:ext cx="11336594" cy="830997"/>
          </a:xfrm>
          <a:prstGeom prst="rect">
            <a:avLst/>
          </a:prstGeom>
          <a:noFill/>
        </p:spPr>
        <p:txBody>
          <a:bodyPr wrap="square">
            <a:spAutoFit/>
          </a:bodyPr>
          <a:lstStyle/>
          <a:p>
            <a:r>
              <a:rPr lang="en-US" sz="1600" dirty="0"/>
              <a:t>Nota: El personal </a:t>
            </a:r>
            <a:r>
              <a:rPr lang="en-US" sz="1600" dirty="0" err="1"/>
              <a:t>también</a:t>
            </a:r>
            <a:r>
              <a:rPr lang="en-US" sz="1600" dirty="0"/>
              <a:t> </a:t>
            </a:r>
            <a:r>
              <a:rPr lang="en-US" sz="1600" dirty="0" err="1"/>
              <a:t>está</a:t>
            </a:r>
            <a:r>
              <a:rPr lang="en-US" sz="1600" dirty="0"/>
              <a:t> </a:t>
            </a:r>
            <a:r>
              <a:rPr lang="en-US" sz="1600" dirty="0" err="1"/>
              <a:t>alineado</a:t>
            </a:r>
            <a:r>
              <a:rPr lang="en-US" sz="1600" dirty="0"/>
              <a:t> con </a:t>
            </a:r>
            <a:r>
              <a:rPr lang="en-US" sz="1600" dirty="0" err="1"/>
              <a:t>nuestro</a:t>
            </a:r>
            <a:r>
              <a:rPr lang="en-US" sz="1600" dirty="0"/>
              <a:t> plan y se le </a:t>
            </a:r>
            <a:r>
              <a:rPr lang="en-US" sz="1600" dirty="0" err="1"/>
              <a:t>solicitan</a:t>
            </a:r>
            <a:r>
              <a:rPr lang="en-US" sz="1600" dirty="0"/>
              <a:t> </a:t>
            </a:r>
            <a:r>
              <a:rPr lang="en-US" sz="1600" dirty="0" err="1"/>
              <a:t>temas</a:t>
            </a:r>
            <a:r>
              <a:rPr lang="en-US" sz="1600" dirty="0"/>
              <a:t> </a:t>
            </a:r>
            <a:r>
              <a:rPr lang="en-US" sz="1600" dirty="0" err="1"/>
              <a:t>específicos</a:t>
            </a:r>
            <a:r>
              <a:rPr lang="en-US" sz="1600" dirty="0"/>
              <a:t> </a:t>
            </a:r>
            <a:r>
              <a:rPr lang="en-US" sz="1600" dirty="0" err="1"/>
              <a:t>dentro</a:t>
            </a:r>
            <a:r>
              <a:rPr lang="en-US" sz="1600" dirty="0"/>
              <a:t> de </a:t>
            </a:r>
            <a:r>
              <a:rPr lang="en-US" sz="1600" dirty="0" err="1"/>
              <a:t>nuestro</a:t>
            </a:r>
            <a:r>
              <a:rPr lang="en-US" sz="1600" dirty="0"/>
              <a:t> </a:t>
            </a:r>
            <a:r>
              <a:rPr lang="en-US" sz="1600" dirty="0" err="1"/>
              <a:t>segmento</a:t>
            </a:r>
            <a:r>
              <a:rPr lang="en-US" sz="1600" dirty="0"/>
              <a:t> de PD y un </a:t>
            </a:r>
            <a:r>
              <a:rPr lang="en-US" sz="1600" dirty="0" err="1"/>
              <a:t>presupuesto</a:t>
            </a:r>
            <a:r>
              <a:rPr lang="en-US" sz="1600" dirty="0"/>
              <a:t> </a:t>
            </a:r>
            <a:r>
              <a:rPr lang="en-US" sz="1600" dirty="0" err="1"/>
              <a:t>adicional</a:t>
            </a:r>
            <a:r>
              <a:rPr lang="en-US" sz="1600" dirty="0"/>
              <a:t> para </a:t>
            </a:r>
            <a:r>
              <a:rPr lang="en-US" sz="1600" dirty="0" err="1"/>
              <a:t>apoyar</a:t>
            </a:r>
            <a:r>
              <a:rPr lang="en-US" sz="1600" dirty="0"/>
              <a:t> </a:t>
            </a:r>
            <a:r>
              <a:rPr lang="en-US" sz="1600" dirty="0" err="1"/>
              <a:t>nuestros</a:t>
            </a:r>
            <a:r>
              <a:rPr lang="en-US" sz="1600" dirty="0"/>
              <a:t> </a:t>
            </a:r>
            <a:r>
              <a:rPr lang="en-US" sz="1600" dirty="0" err="1"/>
              <a:t>esfuerzos</a:t>
            </a:r>
            <a:r>
              <a:rPr lang="en-US" sz="1600" dirty="0"/>
              <a:t> de </a:t>
            </a:r>
            <a:r>
              <a:rPr lang="en-US" sz="1600" dirty="0" err="1"/>
              <a:t>participación</a:t>
            </a:r>
            <a:r>
              <a:rPr lang="en-US" sz="1600" dirty="0"/>
              <a:t> familiar. </a:t>
            </a:r>
            <a:r>
              <a:rPr lang="en-US" sz="1600" dirty="0" err="1"/>
              <a:t>Excedemos</a:t>
            </a:r>
            <a:r>
              <a:rPr lang="en-US" sz="1600" dirty="0"/>
              <a:t> los </a:t>
            </a:r>
            <a:r>
              <a:rPr lang="en-US" sz="1600" dirty="0" err="1"/>
              <a:t>dólares</a:t>
            </a:r>
            <a:r>
              <a:rPr lang="en-US" sz="1600" dirty="0"/>
              <a:t> del </a:t>
            </a:r>
            <a:r>
              <a:rPr lang="en-US" sz="1600" dirty="0" err="1"/>
              <a:t>año</a:t>
            </a:r>
            <a:r>
              <a:rPr lang="en-US" sz="1600" dirty="0"/>
              <a:t> fiscal 21 para </a:t>
            </a:r>
            <a:r>
              <a:rPr lang="en-US" sz="1600" dirty="0" err="1"/>
              <a:t>invertir</a:t>
            </a:r>
            <a:r>
              <a:rPr lang="en-US" sz="1600" dirty="0"/>
              <a:t> </a:t>
            </a:r>
            <a:r>
              <a:rPr lang="en-US" sz="1600" dirty="0" err="1"/>
              <a:t>en</a:t>
            </a:r>
            <a:r>
              <a:rPr lang="en-US" sz="1600" dirty="0"/>
              <a:t> </a:t>
            </a:r>
            <a:r>
              <a:rPr lang="en-US" sz="1600" dirty="0" err="1"/>
              <a:t>bibliotecas</a:t>
            </a:r>
            <a:r>
              <a:rPr lang="en-US" sz="1600" dirty="0"/>
              <a:t> de aula</a:t>
            </a:r>
            <a:r>
              <a:rPr lang="en-US" sz="1400" dirty="0"/>
              <a:t>.</a:t>
            </a:r>
          </a:p>
        </p:txBody>
      </p:sp>
    </p:spTree>
    <p:extLst>
      <p:ext uri="{BB962C8B-B14F-4D97-AF65-F5344CB8AC3E}">
        <p14:creationId xmlns:p14="http://schemas.microsoft.com/office/powerpoint/2010/main" val="182313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04D3E0-BC6A-7123-4B2E-DDCBABC7317A}"/>
              </a:ext>
            </a:extLst>
          </p:cNvPr>
          <p:cNvSpPr>
            <a:spLocks noGrp="1"/>
          </p:cNvSpPr>
          <p:nvPr>
            <p:ph type="sldNum" sz="quarter" idx="12"/>
          </p:nvPr>
        </p:nvSpPr>
        <p:spPr/>
        <p:txBody>
          <a:bodyPr/>
          <a:lstStyle/>
          <a:p>
            <a:fld id="{D57F1E4F-1CFF-5643-939E-217C01CDF565}" type="slidenum">
              <a:rPr lang="en-US" smtClean="0"/>
              <a:pPr/>
              <a:t>13</a:t>
            </a:fld>
            <a:endParaRPr lang="en-US"/>
          </a:p>
        </p:txBody>
      </p:sp>
      <p:pic>
        <p:nvPicPr>
          <p:cNvPr id="4" name="Picture 3">
            <a:extLst>
              <a:ext uri="{FF2B5EF4-FFF2-40B4-BE49-F238E27FC236}">
                <a16:creationId xmlns:a16="http://schemas.microsoft.com/office/drawing/2014/main" id="{6B99AF7E-4616-628E-A929-488BEA733070}"/>
              </a:ext>
            </a:extLst>
          </p:cNvPr>
          <p:cNvPicPr>
            <a:picLocks noChangeAspect="1"/>
          </p:cNvPicPr>
          <p:nvPr/>
        </p:nvPicPr>
        <p:blipFill>
          <a:blip r:embed="rId2"/>
          <a:stretch>
            <a:fillRect/>
          </a:stretch>
        </p:blipFill>
        <p:spPr>
          <a:xfrm>
            <a:off x="167147" y="186813"/>
            <a:ext cx="10795819" cy="5545394"/>
          </a:xfrm>
          <a:prstGeom prst="rect">
            <a:avLst/>
          </a:prstGeom>
        </p:spPr>
      </p:pic>
      <p:sp>
        <p:nvSpPr>
          <p:cNvPr id="5" name="TextBox 4">
            <a:extLst>
              <a:ext uri="{FF2B5EF4-FFF2-40B4-BE49-F238E27FC236}">
                <a16:creationId xmlns:a16="http://schemas.microsoft.com/office/drawing/2014/main" id="{E8BA2DB5-13E8-95C1-F02E-CFC077B6D525}"/>
              </a:ext>
            </a:extLst>
          </p:cNvPr>
          <p:cNvSpPr txBox="1"/>
          <p:nvPr/>
        </p:nvSpPr>
        <p:spPr>
          <a:xfrm>
            <a:off x="167146" y="5824161"/>
            <a:ext cx="10795819" cy="646331"/>
          </a:xfrm>
          <a:prstGeom prst="rect">
            <a:avLst/>
          </a:prstGeom>
          <a:noFill/>
        </p:spPr>
        <p:txBody>
          <a:bodyPr wrap="square">
            <a:spAutoFit/>
          </a:bodyPr>
          <a:lstStyle/>
          <a:p>
            <a:r>
              <a:rPr lang="es-ES" dirty="0"/>
              <a:t>Nota: Los temas comunes de la encuesta de padres son la atención personalizada de los estudiantes, una mejor comunicación, más actividades extracurriculares y oportunidades adicionales de participación familiar.</a:t>
            </a:r>
            <a:endParaRPr lang="en-US" dirty="0"/>
          </a:p>
        </p:txBody>
      </p:sp>
    </p:spTree>
    <p:extLst>
      <p:ext uri="{BB962C8B-B14F-4D97-AF65-F5344CB8AC3E}">
        <p14:creationId xmlns:p14="http://schemas.microsoft.com/office/powerpoint/2010/main" val="61807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D4021-2021-C275-F3BE-E7F0EA224A94}"/>
              </a:ext>
            </a:extLst>
          </p:cNvPr>
          <p:cNvSpPr>
            <a:spLocks noGrp="1"/>
          </p:cNvSpPr>
          <p:nvPr>
            <p:ph type="sldNum" sz="quarter" idx="12"/>
          </p:nvPr>
        </p:nvSpPr>
        <p:spPr/>
        <p:txBody>
          <a:bodyPr/>
          <a:lstStyle/>
          <a:p>
            <a:fld id="{D57F1E4F-1CFF-5643-939E-217C01CDF565}" type="slidenum">
              <a:rPr lang="en-US" smtClean="0"/>
              <a:pPr/>
              <a:t>14</a:t>
            </a:fld>
            <a:endParaRPr lang="en-US"/>
          </a:p>
        </p:txBody>
      </p:sp>
      <p:pic>
        <p:nvPicPr>
          <p:cNvPr id="4" name="Picture 3">
            <a:extLst>
              <a:ext uri="{FF2B5EF4-FFF2-40B4-BE49-F238E27FC236}">
                <a16:creationId xmlns:a16="http://schemas.microsoft.com/office/drawing/2014/main" id="{3F332CA7-95CA-4B77-E1C7-E2BE55F60ED3}"/>
              </a:ext>
            </a:extLst>
          </p:cNvPr>
          <p:cNvPicPr>
            <a:picLocks noChangeAspect="1"/>
          </p:cNvPicPr>
          <p:nvPr/>
        </p:nvPicPr>
        <p:blipFill>
          <a:blip r:embed="rId2"/>
          <a:stretch>
            <a:fillRect/>
          </a:stretch>
        </p:blipFill>
        <p:spPr>
          <a:xfrm>
            <a:off x="240309" y="283897"/>
            <a:ext cx="10317992" cy="4809213"/>
          </a:xfrm>
          <a:prstGeom prst="rect">
            <a:avLst/>
          </a:prstGeom>
        </p:spPr>
      </p:pic>
      <p:sp>
        <p:nvSpPr>
          <p:cNvPr id="5" name="TextBox 4">
            <a:extLst>
              <a:ext uri="{FF2B5EF4-FFF2-40B4-BE49-F238E27FC236}">
                <a16:creationId xmlns:a16="http://schemas.microsoft.com/office/drawing/2014/main" id="{797F68AE-2CAF-E82A-8B70-7DF2C67FD7AD}"/>
              </a:ext>
            </a:extLst>
          </p:cNvPr>
          <p:cNvSpPr txBox="1"/>
          <p:nvPr/>
        </p:nvSpPr>
        <p:spPr>
          <a:xfrm>
            <a:off x="240308" y="5191036"/>
            <a:ext cx="10417859" cy="646331"/>
          </a:xfrm>
          <a:prstGeom prst="rect">
            <a:avLst/>
          </a:prstGeom>
          <a:noFill/>
        </p:spPr>
        <p:txBody>
          <a:bodyPr wrap="square">
            <a:spAutoFit/>
          </a:bodyPr>
          <a:lstStyle/>
          <a:p>
            <a:r>
              <a:rPr lang="en-US" dirty="0"/>
              <a:t>Nota: Los </a:t>
            </a:r>
            <a:r>
              <a:rPr lang="en-US" dirty="0" err="1"/>
              <a:t>temas</a:t>
            </a:r>
            <a:r>
              <a:rPr lang="en-US" dirty="0"/>
              <a:t> </a:t>
            </a:r>
            <a:r>
              <a:rPr lang="en-US" dirty="0" err="1"/>
              <a:t>comunes</a:t>
            </a:r>
            <a:r>
              <a:rPr lang="en-US" dirty="0"/>
              <a:t> de la </a:t>
            </a:r>
            <a:r>
              <a:rPr lang="en-US" dirty="0" err="1"/>
              <a:t>encuesta</a:t>
            </a:r>
            <a:r>
              <a:rPr lang="en-US" dirty="0"/>
              <a:t> de </a:t>
            </a:r>
            <a:r>
              <a:rPr lang="en-US" dirty="0" err="1"/>
              <a:t>académicos</a:t>
            </a:r>
            <a:r>
              <a:rPr lang="en-US" dirty="0"/>
              <a:t> </a:t>
            </a:r>
            <a:r>
              <a:rPr lang="en-US" dirty="0" err="1"/>
              <a:t>giran</a:t>
            </a:r>
            <a:r>
              <a:rPr lang="en-US" dirty="0"/>
              <a:t> </a:t>
            </a:r>
            <a:r>
              <a:rPr lang="en-US" dirty="0" err="1"/>
              <a:t>en</a:t>
            </a:r>
            <a:r>
              <a:rPr lang="en-US" dirty="0"/>
              <a:t> </a:t>
            </a:r>
            <a:r>
              <a:rPr lang="en-US" dirty="0" err="1"/>
              <a:t>torno</a:t>
            </a:r>
            <a:r>
              <a:rPr lang="en-US" dirty="0"/>
              <a:t> a </a:t>
            </a:r>
            <a:r>
              <a:rPr lang="en-US" dirty="0" err="1"/>
              <a:t>mejores</a:t>
            </a:r>
            <a:r>
              <a:rPr lang="en-US" dirty="0"/>
              <a:t> </a:t>
            </a:r>
            <a:r>
              <a:rPr lang="en-US" dirty="0" err="1"/>
              <a:t>opciones</a:t>
            </a:r>
            <a:r>
              <a:rPr lang="en-US" dirty="0"/>
              <a:t> de </a:t>
            </a:r>
            <a:r>
              <a:rPr lang="en-US" dirty="0" err="1"/>
              <a:t>alimentos</a:t>
            </a:r>
            <a:r>
              <a:rPr lang="en-US" dirty="0"/>
              <a:t>, </a:t>
            </a:r>
            <a:r>
              <a:rPr lang="en-US" dirty="0" err="1"/>
              <a:t>más</a:t>
            </a:r>
            <a:r>
              <a:rPr lang="en-US" dirty="0"/>
              <a:t> </a:t>
            </a:r>
            <a:r>
              <a:rPr lang="en-US" dirty="0" err="1"/>
              <a:t>interacción</a:t>
            </a:r>
            <a:r>
              <a:rPr lang="en-US" dirty="0"/>
              <a:t> con los </a:t>
            </a:r>
            <a:r>
              <a:rPr lang="en-US" dirty="0" err="1"/>
              <a:t>compañeros</a:t>
            </a:r>
            <a:r>
              <a:rPr lang="en-US" dirty="0"/>
              <a:t>, </a:t>
            </a:r>
            <a:r>
              <a:rPr lang="en-US" dirty="0" err="1"/>
              <a:t>libertades</a:t>
            </a:r>
            <a:r>
              <a:rPr lang="en-US" dirty="0"/>
              <a:t> </a:t>
            </a:r>
            <a:r>
              <a:rPr lang="en-US" dirty="0" err="1"/>
              <a:t>adicionales</a:t>
            </a:r>
            <a:r>
              <a:rPr lang="en-US" dirty="0"/>
              <a:t> y </a:t>
            </a:r>
            <a:r>
              <a:rPr lang="en-US" dirty="0" err="1"/>
              <a:t>más</a:t>
            </a:r>
            <a:r>
              <a:rPr lang="en-US" dirty="0"/>
              <a:t> </a:t>
            </a:r>
            <a:r>
              <a:rPr lang="en-US" dirty="0" err="1"/>
              <a:t>enfoque</a:t>
            </a:r>
            <a:r>
              <a:rPr lang="en-US" dirty="0"/>
              <a:t> </a:t>
            </a:r>
            <a:r>
              <a:rPr lang="en-US" dirty="0" err="1"/>
              <a:t>en</a:t>
            </a:r>
            <a:r>
              <a:rPr lang="en-US" dirty="0"/>
              <a:t> </a:t>
            </a:r>
            <a:r>
              <a:rPr lang="en-US" dirty="0" err="1"/>
              <a:t>oportunidades</a:t>
            </a:r>
            <a:r>
              <a:rPr lang="en-US" dirty="0"/>
              <a:t> </a:t>
            </a:r>
            <a:r>
              <a:rPr lang="en-US" dirty="0" err="1"/>
              <a:t>extracurriculares</a:t>
            </a:r>
            <a:r>
              <a:rPr lang="en-US" dirty="0"/>
              <a:t>.</a:t>
            </a:r>
          </a:p>
        </p:txBody>
      </p:sp>
    </p:spTree>
    <p:extLst>
      <p:ext uri="{BB962C8B-B14F-4D97-AF65-F5344CB8AC3E}">
        <p14:creationId xmlns:p14="http://schemas.microsoft.com/office/powerpoint/2010/main" val="205213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8882A-B25E-B216-8502-08E0FBD20083}"/>
              </a:ext>
            </a:extLst>
          </p:cNvPr>
          <p:cNvSpPr>
            <a:spLocks noGrp="1"/>
          </p:cNvSpPr>
          <p:nvPr>
            <p:ph type="sldNum" sz="quarter" idx="12"/>
          </p:nvPr>
        </p:nvSpPr>
        <p:spPr/>
        <p:txBody>
          <a:bodyPr/>
          <a:lstStyle/>
          <a:p>
            <a:fld id="{D57F1E4F-1CFF-5643-939E-217C01CDF565}" type="slidenum">
              <a:rPr lang="en-US" smtClean="0"/>
              <a:pPr/>
              <a:t>15</a:t>
            </a:fld>
            <a:endParaRPr lang="en-US"/>
          </a:p>
        </p:txBody>
      </p:sp>
      <p:pic>
        <p:nvPicPr>
          <p:cNvPr id="4" name="Picture 3">
            <a:extLst>
              <a:ext uri="{FF2B5EF4-FFF2-40B4-BE49-F238E27FC236}">
                <a16:creationId xmlns:a16="http://schemas.microsoft.com/office/drawing/2014/main" id="{2561977E-B046-C165-6B1F-38E1722D289E}"/>
              </a:ext>
            </a:extLst>
          </p:cNvPr>
          <p:cNvPicPr>
            <a:picLocks noChangeAspect="1"/>
          </p:cNvPicPr>
          <p:nvPr/>
        </p:nvPicPr>
        <p:blipFill>
          <a:blip r:embed="rId2"/>
          <a:stretch>
            <a:fillRect/>
          </a:stretch>
        </p:blipFill>
        <p:spPr>
          <a:xfrm>
            <a:off x="162696" y="196645"/>
            <a:ext cx="10395605" cy="3982006"/>
          </a:xfrm>
          <a:prstGeom prst="rect">
            <a:avLst/>
          </a:prstGeom>
        </p:spPr>
      </p:pic>
      <p:sp>
        <p:nvSpPr>
          <p:cNvPr id="5" name="TextBox 4">
            <a:extLst>
              <a:ext uri="{FF2B5EF4-FFF2-40B4-BE49-F238E27FC236}">
                <a16:creationId xmlns:a16="http://schemas.microsoft.com/office/drawing/2014/main" id="{AB8F9E4D-80AF-D018-9562-3BE79785AD41}"/>
              </a:ext>
            </a:extLst>
          </p:cNvPr>
          <p:cNvSpPr txBox="1"/>
          <p:nvPr/>
        </p:nvSpPr>
        <p:spPr>
          <a:xfrm>
            <a:off x="353961" y="4299857"/>
            <a:ext cx="6096000" cy="461665"/>
          </a:xfrm>
          <a:prstGeom prst="rect">
            <a:avLst/>
          </a:prstGeom>
          <a:noFill/>
        </p:spPr>
        <p:txBody>
          <a:bodyPr wrap="square">
            <a:spAutoFit/>
          </a:bodyPr>
          <a:lstStyle/>
          <a:p>
            <a:r>
              <a:rPr lang="en-US" sz="2400" b="1" u="sng" dirty="0" err="1">
                <a:solidFill>
                  <a:schemeClr val="accent1"/>
                </a:solidFill>
                <a:effectLst>
                  <a:outerShdw blurRad="38100" dist="38100" dir="2700000" algn="tl">
                    <a:srgbClr val="000000">
                      <a:alpha val="43137"/>
                    </a:srgbClr>
                  </a:outerShdw>
                </a:effectLst>
              </a:rPr>
              <a:t>Próximos</a:t>
            </a:r>
            <a:r>
              <a:rPr lang="en-US" sz="2400" b="1" u="sng" dirty="0">
                <a:solidFill>
                  <a:schemeClr val="accent1"/>
                </a:solidFill>
                <a:effectLst>
                  <a:outerShdw blurRad="38100" dist="38100" dir="2700000" algn="tl">
                    <a:srgbClr val="000000">
                      <a:alpha val="43137"/>
                    </a:srgbClr>
                  </a:outerShdw>
                </a:effectLst>
              </a:rPr>
              <a:t> pasos</a:t>
            </a:r>
          </a:p>
        </p:txBody>
      </p:sp>
      <p:sp>
        <p:nvSpPr>
          <p:cNvPr id="7" name="TextBox 6">
            <a:extLst>
              <a:ext uri="{FF2B5EF4-FFF2-40B4-BE49-F238E27FC236}">
                <a16:creationId xmlns:a16="http://schemas.microsoft.com/office/drawing/2014/main" id="{7EE20F88-7025-53DE-8110-781ECBAFF836}"/>
              </a:ext>
            </a:extLst>
          </p:cNvPr>
          <p:cNvSpPr txBox="1"/>
          <p:nvPr/>
        </p:nvSpPr>
        <p:spPr>
          <a:xfrm>
            <a:off x="353961" y="4882729"/>
            <a:ext cx="10599174" cy="1384995"/>
          </a:xfrm>
          <a:prstGeom prst="rect">
            <a:avLst/>
          </a:prstGeom>
          <a:noFill/>
        </p:spPr>
        <p:txBody>
          <a:bodyPr wrap="square">
            <a:spAutoFit/>
          </a:bodyPr>
          <a:lstStyle/>
          <a:p>
            <a:pPr marL="285750" indent="-285750">
              <a:buFont typeface="Arial" panose="020B0604020202020204" pitchFamily="34" charset="0"/>
              <a:buChar char="•"/>
            </a:pPr>
            <a:r>
              <a:rPr lang="es-ES" sz="1400" dirty="0"/>
              <a:t>Completar y enviar la solicitud formal ESSER III</a:t>
            </a:r>
          </a:p>
          <a:p>
            <a:pPr marL="285750" indent="-285750">
              <a:buFont typeface="Arial" panose="020B0604020202020204" pitchFamily="34" charset="0"/>
              <a:buChar char="•"/>
            </a:pPr>
            <a:r>
              <a:rPr lang="en-US" sz="1400" dirty="0" err="1"/>
              <a:t>Asigne</a:t>
            </a:r>
            <a:r>
              <a:rPr lang="en-US" sz="1400" dirty="0"/>
              <a:t> </a:t>
            </a:r>
            <a:r>
              <a:rPr lang="en-US" sz="1400" dirty="0" err="1"/>
              <a:t>montos</a:t>
            </a:r>
            <a:r>
              <a:rPr lang="en-US" sz="1400" dirty="0"/>
              <a:t> </a:t>
            </a:r>
            <a:r>
              <a:rPr lang="en-US" sz="1400" dirty="0" err="1"/>
              <a:t>formales</a:t>
            </a:r>
            <a:r>
              <a:rPr lang="en-US" sz="1400" dirty="0"/>
              <a:t> </a:t>
            </a:r>
            <a:r>
              <a:rPr lang="en-US" sz="1400" dirty="0" err="1"/>
              <a:t>en</a:t>
            </a:r>
            <a:r>
              <a:rPr lang="en-US" sz="1400" dirty="0"/>
              <a:t> </a:t>
            </a:r>
            <a:r>
              <a:rPr lang="en-US" sz="1400" dirty="0" err="1"/>
              <a:t>dólares</a:t>
            </a:r>
            <a:r>
              <a:rPr lang="en-US" sz="1400" dirty="0"/>
              <a:t> a </a:t>
            </a:r>
            <a:r>
              <a:rPr lang="en-US" sz="1400" dirty="0" err="1"/>
              <a:t>cada</a:t>
            </a:r>
            <a:r>
              <a:rPr lang="en-US" sz="1400" dirty="0"/>
              <a:t> </a:t>
            </a:r>
            <a:r>
              <a:rPr lang="en-US" sz="1400" dirty="0" err="1"/>
              <a:t>segmento</a:t>
            </a:r>
            <a:r>
              <a:rPr lang="en-US" sz="1400" dirty="0"/>
              <a:t> de </a:t>
            </a:r>
            <a:r>
              <a:rPr lang="en-US" sz="1400" dirty="0" err="1"/>
              <a:t>inversión</a:t>
            </a:r>
            <a:endParaRPr lang="es-ES" sz="1400" dirty="0"/>
          </a:p>
          <a:p>
            <a:pPr marL="285750" indent="-285750">
              <a:buFont typeface="Arial" panose="020B0604020202020204" pitchFamily="34" charset="0"/>
              <a:buChar char="•"/>
            </a:pPr>
            <a:r>
              <a:rPr lang="es-ES" sz="1400" dirty="0"/>
              <a:t>Proporcionar a los campus los resultados de sus encuestas para apoyar la planificación de enriquecimiento</a:t>
            </a:r>
          </a:p>
          <a:p>
            <a:pPr marL="285750" indent="-285750">
              <a:buFont typeface="Arial" panose="020B0604020202020204" pitchFamily="34" charset="0"/>
              <a:buChar char="•"/>
            </a:pPr>
            <a:r>
              <a:rPr lang="es-ES" sz="1400" dirty="0"/>
              <a:t>Mire lo que sale de la sesión legislativa: escuela virtual y lanzamiento de un grupo de trabajo formal</a:t>
            </a:r>
          </a:p>
          <a:p>
            <a:pPr marL="285750" indent="-285750">
              <a:buFont typeface="Arial" panose="020B0604020202020204" pitchFamily="34" charset="0"/>
              <a:buChar char="•"/>
            </a:pPr>
            <a:r>
              <a:rPr lang="es-ES" sz="1400" dirty="0"/>
              <a:t>Lanzar un grupo de trabajo formal sobre cómo queremos que funcione el programa de contrato de lectura/matemáticas</a:t>
            </a:r>
          </a:p>
          <a:p>
            <a:pPr marL="285750" indent="-285750">
              <a:buFont typeface="Arial" panose="020B0604020202020204" pitchFamily="34" charset="0"/>
              <a:buChar char="•"/>
            </a:pPr>
            <a:r>
              <a:rPr lang="es-ES" sz="1400" dirty="0"/>
              <a:t>Expandir nuestro tema de inversión de enriquecimiento para incluir el compromiso familiar</a:t>
            </a:r>
            <a:endParaRPr lang="en-US" sz="1400" dirty="0"/>
          </a:p>
        </p:txBody>
      </p:sp>
    </p:spTree>
    <p:extLst>
      <p:ext uri="{BB962C8B-B14F-4D97-AF65-F5344CB8AC3E}">
        <p14:creationId xmlns:p14="http://schemas.microsoft.com/office/powerpoint/2010/main" val="246046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C6D28-1525-5D0E-A1CA-71B23FA48BBC}"/>
              </a:ext>
            </a:extLst>
          </p:cNvPr>
          <p:cNvPicPr>
            <a:picLocks noChangeAspect="1"/>
          </p:cNvPicPr>
          <p:nvPr/>
        </p:nvPicPr>
        <p:blipFill>
          <a:blip r:embed="rId2"/>
          <a:stretch>
            <a:fillRect/>
          </a:stretch>
        </p:blipFill>
        <p:spPr>
          <a:xfrm>
            <a:off x="157316" y="68826"/>
            <a:ext cx="8855243" cy="4689987"/>
          </a:xfrm>
          <a:prstGeom prst="rect">
            <a:avLst/>
          </a:prstGeom>
        </p:spPr>
      </p:pic>
      <p:sp>
        <p:nvSpPr>
          <p:cNvPr id="3" name="TextBox 2">
            <a:extLst>
              <a:ext uri="{FF2B5EF4-FFF2-40B4-BE49-F238E27FC236}">
                <a16:creationId xmlns:a16="http://schemas.microsoft.com/office/drawing/2014/main" id="{DF640507-64BF-112C-AB64-A878167790C4}"/>
              </a:ext>
            </a:extLst>
          </p:cNvPr>
          <p:cNvSpPr txBox="1"/>
          <p:nvPr/>
        </p:nvSpPr>
        <p:spPr>
          <a:xfrm>
            <a:off x="245806" y="5553980"/>
            <a:ext cx="11287432" cy="923330"/>
          </a:xfrm>
          <a:prstGeom prst="rect">
            <a:avLst/>
          </a:prstGeom>
          <a:noFill/>
        </p:spPr>
        <p:txBody>
          <a:bodyPr wrap="square">
            <a:spAutoFit/>
          </a:bodyPr>
          <a:lstStyle/>
          <a:p>
            <a:r>
              <a:rPr lang="es-ES" dirty="0"/>
              <a:t>Nota: Cuando Uplift se refiere a padres/miembros de la comunidad, esto incluye partes interesadas de niños con discapacidades, estudiantes del idioma inglés, niños sin hogar/de crianza, estudiantes migrantes, niños encarcelados y otros estudiantes desatendidos.</a:t>
            </a:r>
            <a:endParaRPr lang="en-US" dirty="0"/>
          </a:p>
        </p:txBody>
      </p:sp>
    </p:spTree>
    <p:extLst>
      <p:ext uri="{BB962C8B-B14F-4D97-AF65-F5344CB8AC3E}">
        <p14:creationId xmlns:p14="http://schemas.microsoft.com/office/powerpoint/2010/main" val="211163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p:txBody>
          <a:bodyPr/>
          <a:lstStyle/>
          <a:p>
            <a:r>
              <a:rPr lang="en-US">
                <a:latin typeface="Impact"/>
              </a:rPr>
              <a:t>background | </a:t>
            </a:r>
            <a:r>
              <a:rPr lang="en-US" err="1">
                <a:latin typeface="Impact"/>
              </a:rPr>
              <a:t>Información</a:t>
            </a:r>
            <a:r>
              <a:rPr lang="en-US">
                <a:latin typeface="Impact"/>
              </a:rPr>
              <a:t> preliminar</a:t>
            </a:r>
            <a:endParaRPr lang="en-US"/>
          </a:p>
        </p:txBody>
      </p:sp>
      <p:cxnSp>
        <p:nvCxnSpPr>
          <p:cNvPr id="6" name="Straight Connector 5">
            <a:extLst>
              <a:ext uri="{FF2B5EF4-FFF2-40B4-BE49-F238E27FC236}">
                <a16:creationId xmlns:a16="http://schemas.microsoft.com/office/drawing/2014/main" id="{7F2BB750-3F04-4BD3-A7EA-DFA6E0D305F2}"/>
              </a:ext>
            </a:extLst>
          </p:cNvPr>
          <p:cNvCxnSpPr/>
          <p:nvPr/>
        </p:nvCxnSpPr>
        <p:spPr>
          <a:xfrm>
            <a:off x="267289" y="3910818"/>
            <a:ext cx="1145606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96D4544-81D0-46AE-A976-4021230F5A05}"/>
              </a:ext>
            </a:extLst>
          </p:cNvPr>
          <p:cNvSpPr/>
          <p:nvPr/>
        </p:nvSpPr>
        <p:spPr>
          <a:xfrm>
            <a:off x="8721969" y="5852160"/>
            <a:ext cx="2039816" cy="5791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9B26B8-EA2C-407D-A794-4B0476A804C4}"/>
              </a:ext>
            </a:extLst>
          </p:cNvPr>
          <p:cNvSpPr>
            <a:spLocks noGrp="1"/>
          </p:cNvSpPr>
          <p:nvPr>
            <p:ph idx="1"/>
          </p:nvPr>
        </p:nvSpPr>
        <p:spPr>
          <a:xfrm>
            <a:off x="381038" y="1715956"/>
            <a:ext cx="10942128" cy="4715324"/>
          </a:xfrm>
        </p:spPr>
        <p:txBody>
          <a:bodyPr>
            <a:normAutofit lnSpcReduction="10000"/>
          </a:bodyPr>
          <a:lstStyle/>
          <a:p>
            <a:pPr marL="305435" indent="-305435"/>
            <a:r>
              <a:rPr lang="en-US" sz="2000">
                <a:latin typeface="Calibri"/>
                <a:cs typeface="Calibri"/>
              </a:rPr>
              <a:t>Uplift is receiving ~$35M over 3 years from the Federal government in stimulus funds through the American Rescue Plan (ARP) Act.  </a:t>
            </a:r>
          </a:p>
          <a:p>
            <a:pPr marL="305435" indent="-305435"/>
            <a:r>
              <a:rPr lang="en-US" sz="2000">
                <a:effectLst/>
                <a:latin typeface="Calibri"/>
                <a:ea typeface="Calibri" panose="020F0502020204030204" pitchFamily="34" charset="0"/>
                <a:cs typeface="Calibri"/>
              </a:rPr>
              <a:t>These funds are intended to support acceleration of learning coming out of the pandemic and any expenses related to returning to in-person school.</a:t>
            </a:r>
          </a:p>
          <a:p>
            <a:pPr marL="305435" indent="-305435"/>
            <a:r>
              <a:rPr lang="en-US" sz="2000">
                <a:latin typeface="Calibri"/>
                <a:ea typeface="Calibri" panose="020F0502020204030204" pitchFamily="34" charset="0"/>
                <a:cs typeface="Calibri"/>
              </a:rPr>
              <a:t>These funds go away after 3 years and hence organizations, like Uplift, need to be mindful to not take on ongoing expenses that will not be covered in future years through additional funding sources.</a:t>
            </a:r>
          </a:p>
          <a:p>
            <a:pPr marL="305435" indent="-305435"/>
            <a:r>
              <a:rPr lang="es-MX" sz="2000" err="1">
                <a:latin typeface="Calibri"/>
                <a:ea typeface="Calibri" panose="020F0502020204030204" pitchFamily="34" charset="0"/>
                <a:cs typeface="Calibri"/>
              </a:rPr>
              <a:t>Uplift</a:t>
            </a:r>
            <a:r>
              <a:rPr lang="es-MX" sz="2000">
                <a:latin typeface="Calibri"/>
                <a:ea typeface="Calibri" panose="020F0502020204030204" pitchFamily="34" charset="0"/>
                <a:cs typeface="Calibri"/>
              </a:rPr>
              <a:t> está recibiendo ~ $ 35 millones durante 3 años del gobierno federal en fondos de estímulo a través de la Ley del Plan de Rescate Estadounidense (ARP).</a:t>
            </a:r>
            <a:endParaRPr lang="en-US" sz="2000">
              <a:latin typeface="Calibri"/>
              <a:ea typeface="Calibri" panose="020F0502020204030204" pitchFamily="34" charset="0"/>
              <a:cs typeface="Calibri"/>
            </a:endParaRPr>
          </a:p>
          <a:p>
            <a:pPr marL="305435" indent="-305435"/>
            <a:r>
              <a:rPr lang="es-MX" sz="2000">
                <a:latin typeface="Calibri"/>
                <a:ea typeface="Calibri" panose="020F0502020204030204" pitchFamily="34" charset="0"/>
                <a:cs typeface="Calibri"/>
              </a:rPr>
              <a:t>Estos fondos están destinados a apoyar la aceleración del aprendizaje después de la pandemia y cualquier gasto relacionado con el regreso a la escuela en persona.</a:t>
            </a:r>
            <a:endParaRPr lang="en-US" sz="2000">
              <a:latin typeface="Calibri"/>
              <a:ea typeface="Calibri" panose="020F0502020204030204" pitchFamily="34" charset="0"/>
              <a:cs typeface="Calibri"/>
            </a:endParaRPr>
          </a:p>
          <a:p>
            <a:pPr marL="305435" indent="-305435"/>
            <a:r>
              <a:rPr lang="es-MX" sz="2000">
                <a:effectLst/>
                <a:latin typeface="Calibri"/>
                <a:ea typeface="Calibri" panose="020F0502020204030204" pitchFamily="34" charset="0"/>
                <a:cs typeface="Calibri"/>
              </a:rPr>
              <a:t>Estos fondos desaparecen después de 3 años y, por lo tanto, las organizaciones, como </a:t>
            </a:r>
            <a:r>
              <a:rPr lang="es-MX" sz="2000" err="1">
                <a:effectLst/>
                <a:latin typeface="Calibri"/>
                <a:ea typeface="Calibri" panose="020F0502020204030204" pitchFamily="34" charset="0"/>
                <a:cs typeface="Calibri"/>
              </a:rPr>
              <a:t>Uplift</a:t>
            </a:r>
            <a:r>
              <a:rPr lang="es-MX" sz="2000">
                <a:effectLst/>
                <a:latin typeface="Calibri"/>
                <a:ea typeface="Calibri" panose="020F0502020204030204" pitchFamily="34" charset="0"/>
                <a:cs typeface="Calibri"/>
              </a:rPr>
              <a:t>, deben ser conscientes de no </a:t>
            </a:r>
            <a:r>
              <a:rPr lang="es-MX" sz="2000">
                <a:latin typeface="Calibri"/>
                <a:ea typeface="Calibri" panose="020F0502020204030204" pitchFamily="34" charset="0"/>
                <a:cs typeface="Calibri"/>
              </a:rPr>
              <a:t>tener gastos</a:t>
            </a:r>
            <a:r>
              <a:rPr lang="es-MX" sz="2000">
                <a:effectLst/>
                <a:latin typeface="Calibri"/>
                <a:ea typeface="Calibri" panose="020F0502020204030204" pitchFamily="34" charset="0"/>
                <a:cs typeface="Calibri"/>
              </a:rPr>
              <a:t> continuos que no se cubrirán en años futuros a través de fuentes de financiamiento adicionales.</a:t>
            </a:r>
            <a:endParaRPr lang="en-US" sz="2000">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78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p:txBody>
          <a:bodyPr/>
          <a:lstStyle/>
          <a:p>
            <a:r>
              <a:rPr lang="en-US">
                <a:latin typeface="Impact"/>
              </a:rPr>
              <a:t>Background | INFORMACIÓN PRELIMINAR</a:t>
            </a:r>
          </a:p>
        </p:txBody>
      </p:sp>
      <p:cxnSp>
        <p:nvCxnSpPr>
          <p:cNvPr id="5" name="Straight Connector 4">
            <a:extLst>
              <a:ext uri="{FF2B5EF4-FFF2-40B4-BE49-F238E27FC236}">
                <a16:creationId xmlns:a16="http://schemas.microsoft.com/office/drawing/2014/main" id="{51D8C964-EDD0-4634-B0C9-EA34229B4CFB}"/>
              </a:ext>
            </a:extLst>
          </p:cNvPr>
          <p:cNvCxnSpPr/>
          <p:nvPr/>
        </p:nvCxnSpPr>
        <p:spPr>
          <a:xfrm>
            <a:off x="267289" y="4178104"/>
            <a:ext cx="1145606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7208D7-79B4-4DD1-818D-71D809A1B569}"/>
              </a:ext>
            </a:extLst>
          </p:cNvPr>
          <p:cNvSpPr/>
          <p:nvPr/>
        </p:nvSpPr>
        <p:spPr>
          <a:xfrm>
            <a:off x="8525022" y="5627077"/>
            <a:ext cx="2335236" cy="102775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9B26B8-EA2C-407D-A794-4B0476A804C4}"/>
              </a:ext>
            </a:extLst>
          </p:cNvPr>
          <p:cNvSpPr>
            <a:spLocks noGrp="1"/>
          </p:cNvSpPr>
          <p:nvPr>
            <p:ph idx="1"/>
          </p:nvPr>
        </p:nvSpPr>
        <p:spPr>
          <a:xfrm>
            <a:off x="403898" y="1939510"/>
            <a:ext cx="10942128" cy="4715324"/>
          </a:xfrm>
        </p:spPr>
        <p:txBody>
          <a:bodyPr>
            <a:normAutofit fontScale="92500"/>
          </a:bodyPr>
          <a:lstStyle/>
          <a:p>
            <a:pPr marL="305435" indent="-305435"/>
            <a:r>
              <a:rPr lang="en-US" sz="2000">
                <a:effectLst/>
                <a:latin typeface="Calibri"/>
                <a:ea typeface="Calibri" panose="020F0502020204030204" pitchFamily="34" charset="0"/>
                <a:cs typeface="Calibri"/>
              </a:rPr>
              <a:t>The Texas Education Agency has asked districts to prioritize funds that support teacher development, high quality curriculum materials, extra learning time for scholars, and ongoing technology needs.</a:t>
            </a:r>
          </a:p>
          <a:p>
            <a:pPr marL="305435" indent="-305435"/>
            <a:r>
              <a:rPr lang="en-US" sz="2000">
                <a:latin typeface="Calibri"/>
                <a:ea typeface="Calibri" panose="020F0502020204030204" pitchFamily="34" charset="0"/>
                <a:cs typeface="Calibri"/>
              </a:rPr>
              <a:t>Uplift has already made investments in high-quality/culturally responsive curriculum materials, social emotional development for scholars, well-being resources for staff, mental health resources, and equity training.  We will continue our investments in these areas.</a:t>
            </a:r>
            <a:endParaRPr lang="en-US" sz="2000">
              <a:effectLst/>
              <a:latin typeface="Calibri"/>
              <a:ea typeface="Calibri" panose="020F0502020204030204" pitchFamily="34" charset="0"/>
              <a:cs typeface="Calibri"/>
            </a:endParaRPr>
          </a:p>
          <a:p>
            <a:pPr marL="305435" indent="-305435"/>
            <a:r>
              <a:rPr lang="en-US" sz="2000">
                <a:latin typeface="Calibri"/>
                <a:ea typeface="Calibri" panose="020F0502020204030204" pitchFamily="34" charset="0"/>
                <a:cs typeface="Calibri"/>
              </a:rPr>
              <a:t>Today, we’d like to get your input on Uplift’s proposed plans to use its ESSER funds.</a:t>
            </a:r>
          </a:p>
          <a:p>
            <a:pPr marL="305435" indent="-305435"/>
            <a:r>
              <a:rPr lang="es-MX" sz="2000">
                <a:effectLst/>
                <a:latin typeface="Calibri"/>
                <a:ea typeface="Calibri" panose="020F0502020204030204" pitchFamily="34" charset="0"/>
                <a:cs typeface="Calibri"/>
              </a:rPr>
              <a:t>La Agencia de Educación de Texas ha pedido a los distritos que den prioridad a los fondos que apoyan el desarrollo de los maestros, materiales curriculares de alta calidad, tiempo adicional de aprendizaje para los estudiantes y necesidades tecnológicas continuas.</a:t>
            </a:r>
            <a:endParaRPr lang="en-US" sz="2000">
              <a:effectLst/>
              <a:ea typeface="Calibri" panose="020F0502020204030204" pitchFamily="34" charset="0"/>
              <a:cs typeface="Calibri"/>
            </a:endParaRPr>
          </a:p>
          <a:p>
            <a:pPr marL="305435" indent="-305435"/>
            <a:r>
              <a:rPr lang="es-MX" sz="2000" err="1">
                <a:effectLst/>
                <a:latin typeface="Calibri"/>
                <a:ea typeface="Calibri" panose="020F0502020204030204" pitchFamily="34" charset="0"/>
                <a:cs typeface="Calibri"/>
              </a:rPr>
              <a:t>Uplift</a:t>
            </a:r>
            <a:r>
              <a:rPr lang="es-MX" sz="2000">
                <a:effectLst/>
                <a:latin typeface="Calibri"/>
                <a:ea typeface="Calibri" panose="020F0502020204030204" pitchFamily="34" charset="0"/>
                <a:cs typeface="Calibri"/>
              </a:rPr>
              <a:t> ya ha realizado inversiones en materiales curriculares de alta calidad / culturalmente receptivos, desarrollo socioemocional para </a:t>
            </a:r>
            <a:r>
              <a:rPr lang="es-MX" sz="2000">
                <a:latin typeface="Calibri"/>
                <a:ea typeface="Calibri" panose="020F0502020204030204" pitchFamily="34" charset="0"/>
                <a:cs typeface="Calibri"/>
              </a:rPr>
              <a:t>estudiantes</a:t>
            </a:r>
            <a:r>
              <a:rPr lang="es-MX" sz="2000">
                <a:effectLst/>
                <a:latin typeface="Calibri"/>
                <a:ea typeface="Calibri" panose="020F0502020204030204" pitchFamily="34" charset="0"/>
                <a:cs typeface="Calibri"/>
              </a:rPr>
              <a:t>, recursos de bienestar para el personal, recursos de salud mental y capacitación en equidad. Continuaremos nuestras inversiones en estas áreas.</a:t>
            </a:r>
            <a:endParaRPr lang="en-US" sz="2000">
              <a:effectLst/>
              <a:latin typeface="Calibri"/>
              <a:ea typeface="Calibri" panose="020F0502020204030204" pitchFamily="34" charset="0"/>
              <a:cs typeface="Calibri"/>
            </a:endParaRPr>
          </a:p>
          <a:p>
            <a:pPr marL="305435" indent="-305435"/>
            <a:r>
              <a:rPr lang="es-MX" sz="2000">
                <a:effectLst/>
                <a:latin typeface="Calibri"/>
                <a:ea typeface="Calibri" panose="020F0502020204030204" pitchFamily="34" charset="0"/>
                <a:cs typeface="Calibri"/>
              </a:rPr>
              <a:t>Hoy, nos gustaría conocer su opinión sobre los planes propuestos por </a:t>
            </a:r>
            <a:r>
              <a:rPr lang="es-MX" sz="2000" err="1">
                <a:effectLst/>
                <a:latin typeface="Calibri"/>
                <a:ea typeface="Calibri" panose="020F0502020204030204" pitchFamily="34" charset="0"/>
                <a:cs typeface="Calibri"/>
              </a:rPr>
              <a:t>Uplift</a:t>
            </a:r>
            <a:r>
              <a:rPr lang="es-MX" sz="2000">
                <a:effectLst/>
                <a:latin typeface="Calibri"/>
                <a:ea typeface="Calibri" panose="020F0502020204030204" pitchFamily="34" charset="0"/>
                <a:cs typeface="Calibri"/>
              </a:rPr>
              <a:t> para utilizar </a:t>
            </a:r>
            <a:r>
              <a:rPr lang="es-MX" sz="2000">
                <a:latin typeface="Calibri"/>
                <a:ea typeface="Calibri" panose="020F0502020204030204" pitchFamily="34" charset="0"/>
                <a:cs typeface="Calibri"/>
              </a:rPr>
              <a:t>los fondos</a:t>
            </a:r>
            <a:r>
              <a:rPr lang="es-MX" sz="2000">
                <a:effectLst/>
                <a:latin typeface="Calibri"/>
                <a:ea typeface="Calibri" panose="020F0502020204030204" pitchFamily="34" charset="0"/>
                <a:cs typeface="Calibri"/>
              </a:rPr>
              <a:t> ESSER.</a:t>
            </a:r>
            <a:endParaRPr lang="en-US" sz="2000">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29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a:xfrm>
            <a:off x="581192" y="809424"/>
            <a:ext cx="11029616" cy="1013800"/>
          </a:xfrm>
        </p:spPr>
        <p:txBody>
          <a:bodyPr>
            <a:normAutofit fontScale="90000"/>
          </a:bodyPr>
          <a:lstStyle/>
          <a:p>
            <a:r>
              <a:rPr lang="en-US">
                <a:latin typeface="Impact"/>
              </a:rPr>
              <a:t>Uplift’s draft plan and rationale (slide 1 of 4)  </a:t>
            </a:r>
            <a:br>
              <a:rPr lang="en-US">
                <a:latin typeface="Impact"/>
              </a:rPr>
            </a:br>
            <a:r>
              <a:rPr lang="en-US">
                <a:latin typeface="Impact"/>
              </a:rPr>
              <a:t>idea </a:t>
            </a:r>
            <a:r>
              <a:rPr lang="en-US" err="1">
                <a:latin typeface="Impact"/>
              </a:rPr>
              <a:t>inicial</a:t>
            </a:r>
            <a:r>
              <a:rPr lang="en-US">
                <a:latin typeface="Impact"/>
              </a:rPr>
              <a:t> </a:t>
            </a:r>
            <a:r>
              <a:rPr lang="en-US" err="1">
                <a:latin typeface="Impact"/>
              </a:rPr>
              <a:t>deL</a:t>
            </a:r>
            <a:r>
              <a:rPr lang="en-US">
                <a:latin typeface="Impact"/>
              </a:rPr>
              <a:t> plan de Uplift Y SUS RAZONES</a:t>
            </a:r>
            <a:endParaRPr lang="en-US">
              <a:highlight>
                <a:srgbClr val="FFFF00"/>
              </a:highlight>
            </a:endParaRPr>
          </a:p>
        </p:txBody>
      </p:sp>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5</a:t>
            </a:fld>
            <a:endParaRPr lang="en-US"/>
          </a:p>
        </p:txBody>
      </p:sp>
      <p:graphicFrame>
        <p:nvGraphicFramePr>
          <p:cNvPr id="7" name="Table 7">
            <a:extLst>
              <a:ext uri="{FF2B5EF4-FFF2-40B4-BE49-F238E27FC236}">
                <a16:creationId xmlns:a16="http://schemas.microsoft.com/office/drawing/2014/main" id="{391DC884-1692-4A7E-9840-2E05161DC7F1}"/>
              </a:ext>
            </a:extLst>
          </p:cNvPr>
          <p:cNvGraphicFramePr>
            <a:graphicFrameLocks noGrp="1"/>
          </p:cNvGraphicFramePr>
          <p:nvPr>
            <p:ph idx="1"/>
            <p:extLst>
              <p:ext uri="{D42A27DB-BD31-4B8C-83A1-F6EECF244321}">
                <p14:modId xmlns:p14="http://schemas.microsoft.com/office/powerpoint/2010/main" val="1069168920"/>
              </p:ext>
            </p:extLst>
          </p:nvPr>
        </p:nvGraphicFramePr>
        <p:xfrm>
          <a:off x="447367" y="1894999"/>
          <a:ext cx="11297265" cy="5394960"/>
        </p:xfrm>
        <a:graphic>
          <a:graphicData uri="http://schemas.openxmlformats.org/drawingml/2006/table">
            <a:tbl>
              <a:tblPr firstRow="1" bandRow="1">
                <a:tableStyleId>{5C22544A-7EE6-4342-B048-85BDC9FD1C3A}</a:tableStyleId>
              </a:tblPr>
              <a:tblGrid>
                <a:gridCol w="4188793">
                  <a:extLst>
                    <a:ext uri="{9D8B030D-6E8A-4147-A177-3AD203B41FA5}">
                      <a16:colId xmlns:a16="http://schemas.microsoft.com/office/drawing/2014/main" val="2643931963"/>
                    </a:ext>
                  </a:extLst>
                </a:gridCol>
                <a:gridCol w="7108472">
                  <a:extLst>
                    <a:ext uri="{9D8B030D-6E8A-4147-A177-3AD203B41FA5}">
                      <a16:colId xmlns:a16="http://schemas.microsoft.com/office/drawing/2014/main" val="2496265585"/>
                    </a:ext>
                  </a:extLst>
                </a:gridCol>
              </a:tblGrid>
              <a:tr h="585810">
                <a:tc>
                  <a:txBody>
                    <a:bodyPr/>
                    <a:lstStyle/>
                    <a:p>
                      <a:pPr marL="0" marR="0" lvl="0" indent="0" algn="l" rtl="0" eaLnBrk="1" fontAlgn="auto" latinLnBrk="0" hangingPunct="1">
                        <a:lnSpc>
                          <a:spcPct val="100000"/>
                        </a:lnSpc>
                        <a:spcBef>
                          <a:spcPts val="0"/>
                        </a:spcBef>
                        <a:spcAft>
                          <a:spcPts val="0"/>
                        </a:spcAft>
                        <a:buClrTx/>
                        <a:buSzTx/>
                        <a:buFontTx/>
                        <a:buNone/>
                      </a:pPr>
                      <a:r>
                        <a:rPr lang="en-US" dirty="0"/>
                        <a:t>Proposed investment area | </a:t>
                      </a:r>
                      <a:r>
                        <a:rPr lang="en-US" dirty="0" err="1"/>
                        <a:t>Área</a:t>
                      </a:r>
                      <a:r>
                        <a:rPr lang="en-US" dirty="0"/>
                        <a:t> de </a:t>
                      </a:r>
                      <a:r>
                        <a:rPr lang="en-US" dirty="0" err="1"/>
                        <a:t>Inversi</a:t>
                      </a:r>
                      <a:r>
                        <a:rPr lang="en-US" dirty="0" err="1">
                          <a:latin typeface="Calibri"/>
                          <a:cs typeface="Calibri"/>
                        </a:rPr>
                        <a:t>ó</a:t>
                      </a:r>
                      <a:r>
                        <a:rPr lang="en-US" dirty="0" err="1"/>
                        <a:t>n</a:t>
                      </a:r>
                      <a:r>
                        <a:rPr lang="en-US" dirty="0"/>
                        <a:t> </a:t>
                      </a:r>
                      <a:r>
                        <a:rPr lang="en-US" dirty="0" err="1"/>
                        <a:t>Propuesta</a:t>
                      </a:r>
                      <a:r>
                        <a:rPr lang="en-US" dirty="0"/>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Rationale | </a:t>
                      </a:r>
                      <a:r>
                        <a:rPr lang="en-US" err="1"/>
                        <a:t>Razones</a:t>
                      </a:r>
                      <a:r>
                        <a:rPr lang="en-US"/>
                        <a:t> Fundamental </a:t>
                      </a:r>
                    </a:p>
                  </a:txBody>
                  <a:tcPr/>
                </a:tc>
                <a:extLst>
                  <a:ext uri="{0D108BD9-81ED-4DB2-BD59-A6C34878D82A}">
                    <a16:rowId xmlns:a16="http://schemas.microsoft.com/office/drawing/2014/main" val="1895605720"/>
                  </a:ext>
                </a:extLst>
              </a:tr>
              <a:tr h="1087933">
                <a:tc>
                  <a:txBody>
                    <a:bodyPr/>
                    <a:lstStyle/>
                    <a:p>
                      <a:r>
                        <a:rPr lang="en-US"/>
                        <a:t>Invest in more competitive compensation, as part of our larger value proposition, to retain our teachers, leaders, and support staff</a:t>
                      </a:r>
                    </a:p>
                  </a:txBody>
                  <a:tcPr/>
                </a:tc>
                <a:tc>
                  <a:txBody>
                    <a:bodyPr/>
                    <a:lstStyle/>
                    <a:p>
                      <a:r>
                        <a:rPr lang="en-US"/>
                        <a:t>We believe that every child benefits from a high-quality teacher and school leadership team.  We believe a high performing stable team will allow us to make progress for children faster than onboarding new colleagues to learn the ‘Uplift way.’</a:t>
                      </a:r>
                    </a:p>
                  </a:txBody>
                  <a:tcPr/>
                </a:tc>
                <a:extLst>
                  <a:ext uri="{0D108BD9-81ED-4DB2-BD59-A6C34878D82A}">
                    <a16:rowId xmlns:a16="http://schemas.microsoft.com/office/drawing/2014/main" val="2774663333"/>
                  </a:ext>
                </a:extLst>
              </a:tr>
              <a:tr h="836872">
                <a:tc>
                  <a:txBody>
                    <a:bodyPr/>
                    <a:lstStyle/>
                    <a:p>
                      <a:r>
                        <a:rPr lang="en-US"/>
                        <a:t>Invest in external teacher professional development to support teachers in meeting the needs of their scholars</a:t>
                      </a:r>
                    </a:p>
                  </a:txBody>
                  <a:tcPr/>
                </a:tc>
                <a:tc>
                  <a:txBody>
                    <a:bodyPr/>
                    <a:lstStyle/>
                    <a:p>
                      <a:r>
                        <a:rPr lang="en-US"/>
                        <a:t>The more skilled our teachers are at meeting the holistic needs of our scholars (academic, social-emotional), the faster we can accelerate progress for scholars.  </a:t>
                      </a:r>
                    </a:p>
                  </a:txBody>
                  <a:tcPr/>
                </a:tc>
                <a:extLst>
                  <a:ext uri="{0D108BD9-81ED-4DB2-BD59-A6C34878D82A}">
                    <a16:rowId xmlns:a16="http://schemas.microsoft.com/office/drawing/2014/main" val="2127655865"/>
                  </a:ext>
                </a:extLst>
              </a:tr>
              <a:tr h="1338995">
                <a:tc>
                  <a:txBody>
                    <a:bodyPr/>
                    <a:lstStyle/>
                    <a:p>
                      <a:r>
                        <a:rPr lang="es-MX" b="0"/>
                        <a:t>Invertir en una compensación más competitiva, como parte de nuestra propuesta de valor más amplia, para retener a nuestros maestros, líderes y personal.</a:t>
                      </a:r>
                      <a:endParaRPr lang="en-US" b="0"/>
                    </a:p>
                  </a:txBody>
                  <a:tcPr>
                    <a:solidFill>
                      <a:schemeClr val="bg2">
                        <a:lumMod val="90000"/>
                      </a:schemeClr>
                    </a:solidFill>
                  </a:tcPr>
                </a:tc>
                <a:tc>
                  <a:txBody>
                    <a:bodyPr/>
                    <a:lstStyle/>
                    <a:p>
                      <a:r>
                        <a:rPr lang="es-MX" b="0" dirty="0"/>
                        <a:t>Creemos que todos los niños se benefician de un maestro y un equipo de liderazgo escolar de alta calidad. Creemos que un equipo estable de alto rendimiento nos permitirá ayudar a nuestros niños a progresar más rápido que la incorporación de nuevos colegas </a:t>
                      </a:r>
                      <a:r>
                        <a:rPr lang="es-MX" sz="1800" b="0" i="0" u="none" strike="noStrike" noProof="0" dirty="0">
                          <a:latin typeface="Gill Sans MT"/>
                        </a:rPr>
                        <a:t>que tendrá que aprender "la manera de Uplift."</a:t>
                      </a:r>
                      <a:endParaRPr lang="en-US" sz="1800" b="0" i="0" u="none" strike="noStrike" noProof="0" dirty="0">
                        <a:latin typeface="Gill Sans MT"/>
                      </a:endParaRPr>
                    </a:p>
                  </a:txBody>
                  <a:tcPr>
                    <a:solidFill>
                      <a:schemeClr val="bg2">
                        <a:lumMod val="90000"/>
                      </a:schemeClr>
                    </a:solidFill>
                  </a:tcPr>
                </a:tc>
                <a:extLst>
                  <a:ext uri="{0D108BD9-81ED-4DB2-BD59-A6C34878D82A}">
                    <a16:rowId xmlns:a16="http://schemas.microsoft.com/office/drawing/2014/main" val="156257508"/>
                  </a:ext>
                </a:extLst>
              </a:tr>
              <a:tr h="1087933">
                <a:tc>
                  <a:txBody>
                    <a:bodyPr/>
                    <a:lstStyle/>
                    <a:p>
                      <a:r>
                        <a:rPr lang="es-MX" b="0"/>
                        <a:t>Invertir en desarrollo </a:t>
                      </a:r>
                      <a:r>
                        <a:rPr lang="es-MX" sz="1800" b="0" i="0" u="none" strike="noStrike" noProof="0">
                          <a:latin typeface="Gill Sans MT"/>
                        </a:rPr>
                        <a:t>externo </a:t>
                      </a:r>
                      <a:r>
                        <a:rPr lang="es-MX" b="0"/>
                        <a:t>profesional para ayudar a los maestros a satisfacer las necesidades de sus estudiantes.</a:t>
                      </a:r>
                      <a:endParaRPr lang="en-US" b="0"/>
                    </a:p>
                  </a:txBody>
                  <a:tcPr>
                    <a:solidFill>
                      <a:schemeClr val="bg2"/>
                    </a:solidFill>
                  </a:tcPr>
                </a:tc>
                <a:tc>
                  <a:txBody>
                    <a:bodyPr/>
                    <a:lstStyle/>
                    <a:p>
                      <a:r>
                        <a:rPr lang="es-MX" b="0" dirty="0"/>
                        <a:t>Cuanto más capacitados sean nuestros maestros para satisfacer las necesidades integrales de nuestros estudiantes (académicas, socioemocionales), más rápido podremos acelerar el progreso de los estudiantes.</a:t>
                      </a:r>
                      <a:endParaRPr lang="en-US" b="0" dirty="0"/>
                    </a:p>
                  </a:txBody>
                  <a:tcPr>
                    <a:solidFill>
                      <a:schemeClr val="bg2"/>
                    </a:solidFill>
                  </a:tcPr>
                </a:tc>
                <a:extLst>
                  <a:ext uri="{0D108BD9-81ED-4DB2-BD59-A6C34878D82A}">
                    <a16:rowId xmlns:a16="http://schemas.microsoft.com/office/drawing/2014/main" val="772759774"/>
                  </a:ext>
                </a:extLst>
              </a:tr>
            </a:tbl>
          </a:graphicData>
        </a:graphic>
      </p:graphicFrame>
    </p:spTree>
    <p:extLst>
      <p:ext uri="{BB962C8B-B14F-4D97-AF65-F5344CB8AC3E}">
        <p14:creationId xmlns:p14="http://schemas.microsoft.com/office/powerpoint/2010/main" val="335765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a:xfrm>
            <a:off x="581192" y="786564"/>
            <a:ext cx="11029616" cy="1013800"/>
          </a:xfrm>
        </p:spPr>
        <p:txBody>
          <a:bodyPr>
            <a:normAutofit fontScale="90000"/>
          </a:bodyPr>
          <a:lstStyle/>
          <a:p>
            <a:r>
              <a:rPr lang="en-US">
                <a:latin typeface="Impact"/>
              </a:rPr>
              <a:t>Uplift’s draft plan and rationale (slide 2 of 4) | IDEA INICIAL DEL PLAN DE UPLIFT Y SUS RAZONES</a:t>
            </a:r>
          </a:p>
        </p:txBody>
      </p:sp>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6</a:t>
            </a:fld>
            <a:endParaRPr lang="en-US"/>
          </a:p>
        </p:txBody>
      </p:sp>
      <p:graphicFrame>
        <p:nvGraphicFramePr>
          <p:cNvPr id="7" name="Table 7">
            <a:extLst>
              <a:ext uri="{FF2B5EF4-FFF2-40B4-BE49-F238E27FC236}">
                <a16:creationId xmlns:a16="http://schemas.microsoft.com/office/drawing/2014/main" id="{391DC884-1692-4A7E-9840-2E05161DC7F1}"/>
              </a:ext>
            </a:extLst>
          </p:cNvPr>
          <p:cNvGraphicFramePr>
            <a:graphicFrameLocks noGrp="1"/>
          </p:cNvGraphicFramePr>
          <p:nvPr>
            <p:ph idx="1"/>
            <p:extLst>
              <p:ext uri="{D42A27DB-BD31-4B8C-83A1-F6EECF244321}">
                <p14:modId xmlns:p14="http://schemas.microsoft.com/office/powerpoint/2010/main" val="906362737"/>
              </p:ext>
            </p:extLst>
          </p:nvPr>
        </p:nvGraphicFramePr>
        <p:xfrm>
          <a:off x="581025" y="2040547"/>
          <a:ext cx="11029950" cy="3873161"/>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2643931963"/>
                    </a:ext>
                  </a:extLst>
                </a:gridCol>
                <a:gridCol w="5514975">
                  <a:extLst>
                    <a:ext uri="{9D8B030D-6E8A-4147-A177-3AD203B41FA5}">
                      <a16:colId xmlns:a16="http://schemas.microsoft.com/office/drawing/2014/main" val="2496265585"/>
                    </a:ext>
                  </a:extLst>
                </a:gridCol>
              </a:tblGrid>
              <a:tr h="902514">
                <a:tc>
                  <a:txBody>
                    <a:bodyPr/>
                    <a:lstStyle/>
                    <a:p>
                      <a:pPr marL="0" marR="0" lvl="0" indent="0" algn="l" rtl="0" eaLnBrk="1" fontAlgn="auto" latinLnBrk="0" hangingPunct="1">
                        <a:lnSpc>
                          <a:spcPct val="100000"/>
                        </a:lnSpc>
                        <a:spcBef>
                          <a:spcPts val="0"/>
                        </a:spcBef>
                        <a:spcAft>
                          <a:spcPts val="0"/>
                        </a:spcAft>
                        <a:buClrTx/>
                        <a:buSzTx/>
                        <a:buFontTx/>
                        <a:buNone/>
                      </a:pPr>
                      <a:r>
                        <a:rPr lang="en-US" sz="1500"/>
                        <a:t>Proposed investment area  | </a:t>
                      </a:r>
                      <a:r>
                        <a:rPr lang="en-US" sz="1500" b="1" i="0" u="none" strike="noStrike" noProof="0" err="1">
                          <a:latin typeface="Gill Sans MT"/>
                        </a:rPr>
                        <a:t>Área</a:t>
                      </a:r>
                      <a:r>
                        <a:rPr lang="en-US" sz="1500" b="1" i="0" u="none" strike="noStrike" noProof="0">
                          <a:latin typeface="Gill Sans MT"/>
                        </a:rPr>
                        <a:t> de </a:t>
                      </a:r>
                      <a:r>
                        <a:rPr lang="en-US" sz="1500" b="1" i="0" u="none" strike="noStrike" noProof="0" err="1">
                          <a:latin typeface="Gill Sans MT"/>
                        </a:rPr>
                        <a:t>Inversi</a:t>
                      </a:r>
                      <a:r>
                        <a:rPr lang="en-US" sz="1500" b="1" i="0" u="none" strike="noStrike" noProof="0" err="1">
                          <a:latin typeface="Calibri"/>
                        </a:rPr>
                        <a:t>ó</a:t>
                      </a:r>
                      <a:r>
                        <a:rPr lang="en-US" sz="1500" b="1" i="0" u="none" strike="noStrike" noProof="0" err="1">
                          <a:latin typeface="Gill Sans MT"/>
                        </a:rPr>
                        <a:t>n</a:t>
                      </a:r>
                      <a:r>
                        <a:rPr lang="en-US" sz="1500" b="1" i="0" u="none" strike="noStrike" noProof="0">
                          <a:latin typeface="Gill Sans MT"/>
                        </a:rPr>
                        <a:t> </a:t>
                      </a:r>
                      <a:r>
                        <a:rPr lang="en-US" sz="1500" b="1" i="0" u="none" strike="noStrike" noProof="0" err="1">
                          <a:latin typeface="Gill Sans MT"/>
                        </a:rPr>
                        <a:t>Propuesta</a:t>
                      </a:r>
                      <a:endParaRPr lang="en-US" sz="1500" err="1"/>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Rationale | </a:t>
                      </a:r>
                      <a:r>
                        <a:rPr lang="en-US" sz="1800" b="1" i="0" u="none" strike="noStrike" noProof="0" err="1">
                          <a:latin typeface="Gill Sans MT"/>
                        </a:rPr>
                        <a:t>Razones</a:t>
                      </a:r>
                      <a:r>
                        <a:rPr lang="en-US" sz="1800" b="1" i="0" u="none" strike="noStrike" noProof="0">
                          <a:latin typeface="Gill Sans MT"/>
                        </a:rPr>
                        <a:t> Fundamental </a:t>
                      </a:r>
                    </a:p>
                  </a:txBody>
                  <a:tcPr/>
                </a:tc>
                <a:extLst>
                  <a:ext uri="{0D108BD9-81ED-4DB2-BD59-A6C34878D82A}">
                    <a16:rowId xmlns:a16="http://schemas.microsoft.com/office/drawing/2014/main" val="1895605720"/>
                  </a:ext>
                </a:extLst>
              </a:tr>
              <a:tr h="1507607">
                <a:tc>
                  <a:txBody>
                    <a:bodyPr/>
                    <a:lstStyle/>
                    <a:p>
                      <a:r>
                        <a:rPr lang="en-US"/>
                        <a:t>Invest in high-quality, small group tutoring during the school day to close reading gaps</a:t>
                      </a:r>
                    </a:p>
                  </a:txBody>
                  <a:tcPr/>
                </a:tc>
                <a:tc>
                  <a:txBody>
                    <a:bodyPr/>
                    <a:lstStyle/>
                    <a:p>
                      <a:r>
                        <a:rPr lang="en-US"/>
                        <a:t>Strong reading and comprehension skills are critical to all subject areas.  Teaching reading, particularly to our younger scholars who were in virtual setting, was challenging during pandemic.</a:t>
                      </a:r>
                    </a:p>
                  </a:txBody>
                  <a:tcPr/>
                </a:tc>
                <a:extLst>
                  <a:ext uri="{0D108BD9-81ED-4DB2-BD59-A6C34878D82A}">
                    <a16:rowId xmlns:a16="http://schemas.microsoft.com/office/drawing/2014/main" val="2774663333"/>
                  </a:ext>
                </a:extLst>
              </a:tr>
              <a:tr h="522885">
                <a:tc>
                  <a:txBody>
                    <a:bodyPr/>
                    <a:lstStyle/>
                    <a:p>
                      <a:r>
                        <a:rPr lang="es-MX"/>
                        <a:t>Invertir en tutorías de alta calidad en grupos pequeños durante el día escolar para cerrar las brechas de lectura</a:t>
                      </a:r>
                      <a:endParaRPr lang="en-US">
                        <a:highlight>
                          <a:srgbClr val="FFFF00"/>
                        </a:highlight>
                      </a:endParaRPr>
                    </a:p>
                  </a:txBody>
                  <a:tcPr/>
                </a:tc>
                <a:tc>
                  <a:txBody>
                    <a:bodyPr/>
                    <a:lstStyle/>
                    <a:p>
                      <a:r>
                        <a:rPr lang="es-MX"/>
                        <a:t>Las habilidades sólidas de lectura y comprensión son fundamentales para todas las áreas temáticas. Enseñar a leer, particularmente a nuestros estudiantes más jóvenes que se encontraban en un ambiente virtual, fue un desafío durante la pandemia.</a:t>
                      </a:r>
                      <a:endParaRPr lang="en-US">
                        <a:highlight>
                          <a:srgbClr val="FFFF00"/>
                        </a:highlight>
                      </a:endParaRPr>
                    </a:p>
                  </a:txBody>
                  <a:tcPr/>
                </a:tc>
                <a:extLst>
                  <a:ext uri="{0D108BD9-81ED-4DB2-BD59-A6C34878D82A}">
                    <a16:rowId xmlns:a16="http://schemas.microsoft.com/office/drawing/2014/main" val="2127655865"/>
                  </a:ext>
                </a:extLst>
              </a:tr>
            </a:tbl>
          </a:graphicData>
        </a:graphic>
      </p:graphicFrame>
    </p:spTree>
    <p:extLst>
      <p:ext uri="{BB962C8B-B14F-4D97-AF65-F5344CB8AC3E}">
        <p14:creationId xmlns:p14="http://schemas.microsoft.com/office/powerpoint/2010/main" val="261797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a:xfrm>
            <a:off x="581192" y="800632"/>
            <a:ext cx="11029616" cy="1013800"/>
          </a:xfrm>
        </p:spPr>
        <p:txBody>
          <a:bodyPr>
            <a:normAutofit fontScale="90000"/>
          </a:bodyPr>
          <a:lstStyle/>
          <a:p>
            <a:r>
              <a:rPr lang="en-US">
                <a:latin typeface="Impact"/>
              </a:rPr>
              <a:t>Uplift’s draft plan and rationale (slide 3 of 4) | IDEA INICIAL DEL PLAN DE UPLIFT Y SUS RAZONES</a:t>
            </a:r>
          </a:p>
        </p:txBody>
      </p:sp>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7</a:t>
            </a:fld>
            <a:endParaRPr lang="en-US"/>
          </a:p>
        </p:txBody>
      </p:sp>
      <p:graphicFrame>
        <p:nvGraphicFramePr>
          <p:cNvPr id="7" name="Table 7">
            <a:extLst>
              <a:ext uri="{FF2B5EF4-FFF2-40B4-BE49-F238E27FC236}">
                <a16:creationId xmlns:a16="http://schemas.microsoft.com/office/drawing/2014/main" id="{391DC884-1692-4A7E-9840-2E05161DC7F1}"/>
              </a:ext>
            </a:extLst>
          </p:cNvPr>
          <p:cNvGraphicFramePr>
            <a:graphicFrameLocks noGrp="1"/>
          </p:cNvGraphicFramePr>
          <p:nvPr>
            <p:ph idx="1"/>
            <p:extLst>
              <p:ext uri="{D42A27DB-BD31-4B8C-83A1-F6EECF244321}">
                <p14:modId xmlns:p14="http://schemas.microsoft.com/office/powerpoint/2010/main" val="2974724581"/>
              </p:ext>
            </p:extLst>
          </p:nvPr>
        </p:nvGraphicFramePr>
        <p:xfrm>
          <a:off x="581025" y="1956139"/>
          <a:ext cx="11029950" cy="4526590"/>
        </p:xfrm>
        <a:graphic>
          <a:graphicData uri="http://schemas.openxmlformats.org/drawingml/2006/table">
            <a:tbl>
              <a:tblPr firstRow="1" bandRow="1">
                <a:tableStyleId>{5C22544A-7EE6-4342-B048-85BDC9FD1C3A}</a:tableStyleId>
              </a:tblPr>
              <a:tblGrid>
                <a:gridCol w="4666224">
                  <a:extLst>
                    <a:ext uri="{9D8B030D-6E8A-4147-A177-3AD203B41FA5}">
                      <a16:colId xmlns:a16="http://schemas.microsoft.com/office/drawing/2014/main" val="2643931963"/>
                    </a:ext>
                  </a:extLst>
                </a:gridCol>
                <a:gridCol w="6363726">
                  <a:extLst>
                    <a:ext uri="{9D8B030D-6E8A-4147-A177-3AD203B41FA5}">
                      <a16:colId xmlns:a16="http://schemas.microsoft.com/office/drawing/2014/main" val="2496265585"/>
                    </a:ext>
                  </a:extLst>
                </a:gridCol>
              </a:tblGrid>
              <a:tr h="400183">
                <a:tc>
                  <a:txBody>
                    <a:bodyPr/>
                    <a:lstStyle/>
                    <a:p>
                      <a:pPr marL="0" marR="0" lvl="0" indent="0" algn="l" rtl="0" eaLnBrk="1" fontAlgn="auto" latinLnBrk="0" hangingPunct="1">
                        <a:lnSpc>
                          <a:spcPct val="100000"/>
                        </a:lnSpc>
                        <a:spcBef>
                          <a:spcPts val="0"/>
                        </a:spcBef>
                        <a:spcAft>
                          <a:spcPts val="0"/>
                        </a:spcAft>
                        <a:buClrTx/>
                        <a:buSzTx/>
                        <a:buFontTx/>
                        <a:buNone/>
                      </a:pPr>
                      <a:r>
                        <a:rPr lang="en-US"/>
                        <a:t>Proposed investment area | </a:t>
                      </a:r>
                      <a:r>
                        <a:rPr lang="en-US" err="1"/>
                        <a:t>Área</a:t>
                      </a:r>
                      <a:r>
                        <a:rPr lang="en-US"/>
                        <a:t> de </a:t>
                      </a:r>
                      <a:r>
                        <a:rPr lang="en-US" err="1"/>
                        <a:t>Inversi</a:t>
                      </a:r>
                      <a:r>
                        <a:rPr lang="en-US" err="1">
                          <a:latin typeface="Calibri"/>
                          <a:cs typeface="Calibri"/>
                        </a:rPr>
                        <a:t>ó</a:t>
                      </a:r>
                      <a:r>
                        <a:rPr lang="en-US" err="1"/>
                        <a:t>n</a:t>
                      </a:r>
                      <a:r>
                        <a:rPr lang="en-US"/>
                        <a:t> </a:t>
                      </a:r>
                      <a:r>
                        <a:rPr lang="en-US" err="1"/>
                        <a:t>Propuesta</a:t>
                      </a:r>
                      <a:r>
                        <a:rPr lang="en-US"/>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Rationale | </a:t>
                      </a:r>
                      <a:r>
                        <a:rPr lang="en-US" sz="1800" b="1" i="0" u="none" strike="noStrike" noProof="0" err="1">
                          <a:latin typeface="Gill Sans MT"/>
                        </a:rPr>
                        <a:t>Razones</a:t>
                      </a:r>
                      <a:r>
                        <a:rPr lang="en-US" sz="1800" b="1" i="0" u="none" strike="noStrike" noProof="0">
                          <a:latin typeface="Gill Sans MT"/>
                        </a:rPr>
                        <a:t> </a:t>
                      </a:r>
                      <a:r>
                        <a:rPr lang="en-US" sz="1800" b="1" i="0" u="none" strike="noStrike" noProof="0" err="1">
                          <a:latin typeface="Gill Sans MT"/>
                        </a:rPr>
                        <a:t>Fundamentales</a:t>
                      </a:r>
                      <a:r>
                        <a:rPr lang="en-US" sz="1800" b="1" i="0" u="none" strike="noStrike" noProof="0">
                          <a:latin typeface="Gill Sans MT"/>
                        </a:rPr>
                        <a:t> </a:t>
                      </a:r>
                    </a:p>
                  </a:txBody>
                  <a:tcPr/>
                </a:tc>
                <a:extLst>
                  <a:ext uri="{0D108BD9-81ED-4DB2-BD59-A6C34878D82A}">
                    <a16:rowId xmlns:a16="http://schemas.microsoft.com/office/drawing/2014/main" val="1895605720"/>
                  </a:ext>
                </a:extLst>
              </a:tr>
              <a:tr h="1874830">
                <a:tc>
                  <a:txBody>
                    <a:bodyPr/>
                    <a:lstStyle/>
                    <a:p>
                      <a:r>
                        <a:rPr lang="en-US"/>
                        <a:t>Invest in our whole scholar experience at school by strengthening enrichment programs that matter to families and scholars</a:t>
                      </a:r>
                    </a:p>
                  </a:txBody>
                  <a:tcPr/>
                </a:tc>
                <a:tc>
                  <a:txBody>
                    <a:bodyPr/>
                    <a:lstStyle/>
                    <a:p>
                      <a:r>
                        <a:rPr lang="en-US"/>
                        <a:t>While the majority of learning at school is academic focused, we believe in the social-emotional, physical, and character development that comes from participating in sports, arts, and other enrichment activities.  While we can’t invest in all areas, we want to make intentional investments in key areas that matter to our families and scholars at a given school.</a:t>
                      </a:r>
                    </a:p>
                  </a:txBody>
                  <a:tcPr/>
                </a:tc>
                <a:extLst>
                  <a:ext uri="{0D108BD9-81ED-4DB2-BD59-A6C34878D82A}">
                    <a16:rowId xmlns:a16="http://schemas.microsoft.com/office/drawing/2014/main" val="251574044"/>
                  </a:ext>
                </a:extLst>
              </a:tr>
              <a:tr h="1578804">
                <a:tc>
                  <a:txBody>
                    <a:bodyPr/>
                    <a:lstStyle/>
                    <a:p>
                      <a:r>
                        <a:rPr lang="es-MX"/>
                        <a:t>Invertir en toda nuestra experiencia escolar en la escuela fortaleciendo los programas de enriquecimiento que son importantes para las familias y los estudiantes.</a:t>
                      </a:r>
                      <a:endParaRPr lang="en-US">
                        <a:highlight>
                          <a:srgbClr val="FFFF00"/>
                        </a:highligh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s-MX"/>
                        <a:t>Aunque la mayor parte del aprendizaje en la escuela se centra en lo académico, creemos en el desarrollo socioemocional, físico y del carácter que proviene de la participación en deportes, artes y otras actividades de enriquecimiento.  Aunque no podemos invertir en todas las áreas, queremos realizar inversiones intencionales en áreas clave que son importantes para nuestras familias y estudiantes en nuestras escuelas.</a:t>
                      </a:r>
                      <a:endParaRPr lang="en-US">
                        <a:highlight>
                          <a:srgbClr val="FFFF00"/>
                        </a:highlight>
                      </a:endParaRPr>
                    </a:p>
                  </a:txBody>
                  <a:tcPr/>
                </a:tc>
                <a:extLst>
                  <a:ext uri="{0D108BD9-81ED-4DB2-BD59-A6C34878D82A}">
                    <a16:rowId xmlns:a16="http://schemas.microsoft.com/office/drawing/2014/main" val="65956217"/>
                  </a:ext>
                </a:extLst>
              </a:tr>
            </a:tbl>
          </a:graphicData>
        </a:graphic>
      </p:graphicFrame>
    </p:spTree>
    <p:extLst>
      <p:ext uri="{BB962C8B-B14F-4D97-AF65-F5344CB8AC3E}">
        <p14:creationId xmlns:p14="http://schemas.microsoft.com/office/powerpoint/2010/main" val="184586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a:xfrm>
            <a:off x="581192" y="800632"/>
            <a:ext cx="11029616" cy="1013800"/>
          </a:xfrm>
        </p:spPr>
        <p:txBody>
          <a:bodyPr>
            <a:normAutofit fontScale="90000"/>
          </a:bodyPr>
          <a:lstStyle/>
          <a:p>
            <a:r>
              <a:rPr lang="en-US">
                <a:latin typeface="Impact"/>
              </a:rPr>
              <a:t>Uplift’s draft plan and rationale (slide 4 of 4) | IDEA INICIAL DEL PLAN DE UPLIFT Y SUS RAZONES</a:t>
            </a:r>
          </a:p>
        </p:txBody>
      </p:sp>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8</a:t>
            </a:fld>
            <a:endParaRPr lang="en-US"/>
          </a:p>
        </p:txBody>
      </p:sp>
      <p:graphicFrame>
        <p:nvGraphicFramePr>
          <p:cNvPr id="7" name="Table 7">
            <a:extLst>
              <a:ext uri="{FF2B5EF4-FFF2-40B4-BE49-F238E27FC236}">
                <a16:creationId xmlns:a16="http://schemas.microsoft.com/office/drawing/2014/main" id="{391DC884-1692-4A7E-9840-2E05161DC7F1}"/>
              </a:ext>
            </a:extLst>
          </p:cNvPr>
          <p:cNvGraphicFramePr>
            <a:graphicFrameLocks noGrp="1"/>
          </p:cNvGraphicFramePr>
          <p:nvPr>
            <p:ph idx="1"/>
            <p:extLst>
              <p:ext uri="{D42A27DB-BD31-4B8C-83A1-F6EECF244321}">
                <p14:modId xmlns:p14="http://schemas.microsoft.com/office/powerpoint/2010/main" val="3469204166"/>
              </p:ext>
            </p:extLst>
          </p:nvPr>
        </p:nvGraphicFramePr>
        <p:xfrm>
          <a:off x="329564" y="1920240"/>
          <a:ext cx="11511915" cy="4663440"/>
        </p:xfrm>
        <a:graphic>
          <a:graphicData uri="http://schemas.openxmlformats.org/drawingml/2006/table">
            <a:tbl>
              <a:tblPr firstRow="1" bandRow="1">
                <a:tableStyleId>{5C22544A-7EE6-4342-B048-85BDC9FD1C3A}</a:tableStyleId>
              </a:tblPr>
              <a:tblGrid>
                <a:gridCol w="3473457">
                  <a:extLst>
                    <a:ext uri="{9D8B030D-6E8A-4147-A177-3AD203B41FA5}">
                      <a16:colId xmlns:a16="http://schemas.microsoft.com/office/drawing/2014/main" val="2643931963"/>
                    </a:ext>
                  </a:extLst>
                </a:gridCol>
                <a:gridCol w="8038458">
                  <a:extLst>
                    <a:ext uri="{9D8B030D-6E8A-4147-A177-3AD203B41FA5}">
                      <a16:colId xmlns:a16="http://schemas.microsoft.com/office/drawing/2014/main" val="2496265585"/>
                    </a:ext>
                  </a:extLst>
                </a:gridCol>
              </a:tblGrid>
              <a:tr h="458942">
                <a:tc>
                  <a:txBody>
                    <a:bodyPr/>
                    <a:lstStyle/>
                    <a:p>
                      <a:pPr marL="0" marR="0" lvl="0" indent="0" algn="l" rtl="0" eaLnBrk="1" fontAlgn="auto" latinLnBrk="0" hangingPunct="1">
                        <a:lnSpc>
                          <a:spcPct val="100000"/>
                        </a:lnSpc>
                        <a:spcBef>
                          <a:spcPts val="0"/>
                        </a:spcBef>
                        <a:spcAft>
                          <a:spcPts val="0"/>
                        </a:spcAft>
                        <a:buClrTx/>
                        <a:buSzTx/>
                        <a:buFontTx/>
                        <a:buNone/>
                      </a:pPr>
                      <a:r>
                        <a:rPr lang="en-US"/>
                        <a:t>Proposed investment area | </a:t>
                      </a:r>
                      <a:r>
                        <a:rPr lang="en-US" err="1"/>
                        <a:t>Área</a:t>
                      </a:r>
                      <a:r>
                        <a:rPr lang="en-US"/>
                        <a:t> de </a:t>
                      </a:r>
                      <a:r>
                        <a:rPr lang="en-US" err="1"/>
                        <a:t>Inversi</a:t>
                      </a:r>
                      <a:r>
                        <a:rPr lang="en-US" err="1">
                          <a:latin typeface="Calibri"/>
                          <a:cs typeface="Calibri"/>
                        </a:rPr>
                        <a:t>ó</a:t>
                      </a:r>
                      <a:r>
                        <a:rPr lang="en-US" err="1"/>
                        <a:t>n</a:t>
                      </a:r>
                      <a:r>
                        <a:rPr lang="en-US"/>
                        <a:t> </a:t>
                      </a:r>
                      <a:r>
                        <a:rPr lang="en-US" err="1"/>
                        <a:t>Propuesta</a:t>
                      </a:r>
                      <a:r>
                        <a:rPr lang="en-US"/>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Rationale | </a:t>
                      </a:r>
                      <a:r>
                        <a:rPr lang="en-US" sz="1800" b="1" i="0" u="none" strike="noStrike" noProof="0" err="1">
                          <a:latin typeface="Gill Sans MT"/>
                        </a:rPr>
                        <a:t>Razones</a:t>
                      </a:r>
                      <a:r>
                        <a:rPr lang="en-US" sz="1800" b="1" i="0" u="none" strike="noStrike" noProof="0">
                          <a:latin typeface="Gill Sans MT"/>
                        </a:rPr>
                        <a:t> </a:t>
                      </a:r>
                      <a:r>
                        <a:rPr lang="en-US" sz="1800" b="1" i="0" u="none" strike="noStrike" noProof="0" err="1">
                          <a:latin typeface="Gill Sans MT"/>
                        </a:rPr>
                        <a:t>Fundamentales</a:t>
                      </a:r>
                      <a:r>
                        <a:rPr lang="en-US" sz="1800" b="1" i="0" u="none" strike="noStrike" noProof="0">
                          <a:latin typeface="Gill Sans MT"/>
                        </a:rPr>
                        <a:t> </a:t>
                      </a:r>
                      <a:endParaRPr lang="en-US"/>
                    </a:p>
                    <a:p>
                      <a:endParaRPr lang="en-US">
                        <a:highlight>
                          <a:srgbClr val="FFFF00"/>
                        </a:highlight>
                      </a:endParaRPr>
                    </a:p>
                  </a:txBody>
                  <a:tcPr/>
                </a:tc>
                <a:extLst>
                  <a:ext uri="{0D108BD9-81ED-4DB2-BD59-A6C34878D82A}">
                    <a16:rowId xmlns:a16="http://schemas.microsoft.com/office/drawing/2014/main" val="1895605720"/>
                  </a:ext>
                </a:extLst>
              </a:tr>
              <a:tr h="1874830">
                <a:tc>
                  <a:txBody>
                    <a:bodyPr/>
                    <a:lstStyle/>
                    <a:p>
                      <a:r>
                        <a:rPr lang="en-US"/>
                        <a:t>Consider creating an Uplift “virtual academy” for those families who only want a virtual school option for 2021-22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We believe the best learning environment is in-person for academic and social-emotional development.  However, we respect there are a small number of families who prefer an all-virtual environment for their scholar, and are willing </a:t>
                      </a:r>
                      <a:r>
                        <a:rPr lang="en-US" sz="1800" kern="1200">
                          <a:solidFill>
                            <a:schemeClr val="dk1"/>
                          </a:solidFill>
                          <a:effectLst/>
                          <a:latin typeface="+mn-lt"/>
                          <a:ea typeface="+mn-ea"/>
                          <a:cs typeface="+mn-cs"/>
                        </a:rPr>
                        <a:t>to design and implement a unique learning option for families with a well-trained and dedicated staff.  Guidance is still forthcoming from the TEA on virtual learning environments. At this time, we have not made any decisions on what virtual options will or will not be available.</a:t>
                      </a:r>
                      <a:endParaRPr lang="en-US"/>
                    </a:p>
                  </a:txBody>
                  <a:tcPr/>
                </a:tc>
                <a:extLst>
                  <a:ext uri="{0D108BD9-81ED-4DB2-BD59-A6C34878D82A}">
                    <a16:rowId xmlns:a16="http://schemas.microsoft.com/office/drawing/2014/main" val="251574044"/>
                  </a:ext>
                </a:extLst>
              </a:tr>
              <a:tr h="1874830">
                <a:tc>
                  <a:txBody>
                    <a:bodyPr/>
                    <a:lstStyle/>
                    <a:p>
                      <a:r>
                        <a:rPr lang="es-MX"/>
                        <a:t>Considerar la posibilidad de crear una “academia virtual” de </a:t>
                      </a:r>
                      <a:r>
                        <a:rPr lang="es-MX" err="1"/>
                        <a:t>Uplift</a:t>
                      </a:r>
                      <a:r>
                        <a:rPr lang="es-MX"/>
                        <a:t> para aquellas familias que solo desean una opción de escuela virtual para 2021-22</a:t>
                      </a:r>
                      <a:endParaRPr lang="en-US">
                        <a:highlight>
                          <a:srgbClr val="FFFF00"/>
                        </a:highligh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s-MX"/>
                        <a:t>Creemos que el mejor ambiente de aprendizaje es en persona para el desarrollo académico y socioemocional. Sin embargo, respetamos que hay un pequeño número de familias que prefieren un ambiente totalmente virtual para su estudiante, y estamos dispuestos a diseñar e implementar una opción de aprendizaje única para familias con un personal bien capacitado y dedicado. TEA aún brindará orientación sobre los ambientes virtuales de aprendizaje. En este momento, no hemos tomado ninguna decisión sobre qué opciones virtuales estarán o no </a:t>
                      </a:r>
                      <a:r>
                        <a:rPr lang="es-MX" sz="1800" b="0" i="0" u="none" strike="noStrike" noProof="0">
                          <a:latin typeface="Gill Sans MT"/>
                        </a:rPr>
                        <a:t>estarán </a:t>
                      </a:r>
                      <a:r>
                        <a:rPr lang="es-MX"/>
                        <a:t>disponibles.</a:t>
                      </a:r>
                      <a:endParaRPr lang="en-US">
                        <a:highlight>
                          <a:srgbClr val="FFFF00"/>
                        </a:highlight>
                      </a:endParaRPr>
                    </a:p>
                  </a:txBody>
                  <a:tcPr/>
                </a:tc>
                <a:extLst>
                  <a:ext uri="{0D108BD9-81ED-4DB2-BD59-A6C34878D82A}">
                    <a16:rowId xmlns:a16="http://schemas.microsoft.com/office/drawing/2014/main" val="988998273"/>
                  </a:ext>
                </a:extLst>
              </a:tr>
            </a:tbl>
          </a:graphicData>
        </a:graphic>
      </p:graphicFrame>
    </p:spTree>
    <p:extLst>
      <p:ext uri="{BB962C8B-B14F-4D97-AF65-F5344CB8AC3E}">
        <p14:creationId xmlns:p14="http://schemas.microsoft.com/office/powerpoint/2010/main" val="113706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91E-611B-4BE5-B4B5-7098F75B6DB5}"/>
              </a:ext>
            </a:extLst>
          </p:cNvPr>
          <p:cNvSpPr>
            <a:spLocks noGrp="1"/>
          </p:cNvSpPr>
          <p:nvPr>
            <p:ph type="title"/>
          </p:nvPr>
        </p:nvSpPr>
        <p:spPr>
          <a:xfrm>
            <a:off x="435962" y="571510"/>
            <a:ext cx="11376347" cy="1013800"/>
          </a:xfrm>
        </p:spPr>
        <p:txBody>
          <a:bodyPr>
            <a:normAutofit/>
          </a:bodyPr>
          <a:lstStyle/>
          <a:p>
            <a:r>
              <a:rPr lang="en-US" sz="3900">
                <a:latin typeface="Impact"/>
              </a:rPr>
              <a:t>Questions for discussion | </a:t>
            </a:r>
            <a:r>
              <a:rPr lang="en-US" sz="3900" err="1">
                <a:latin typeface="Impact"/>
              </a:rPr>
              <a:t>Preguntas</a:t>
            </a:r>
            <a:r>
              <a:rPr lang="en-US" sz="3900">
                <a:latin typeface="Impact"/>
              </a:rPr>
              <a:t> para </a:t>
            </a:r>
            <a:r>
              <a:rPr lang="en-US" sz="3900" err="1">
                <a:latin typeface="Impact"/>
              </a:rPr>
              <a:t>discutir</a:t>
            </a:r>
            <a:endParaRPr lang="en-US" sz="3900">
              <a:highlight>
                <a:srgbClr val="FFFF00"/>
              </a:highlight>
            </a:endParaRPr>
          </a:p>
        </p:txBody>
      </p:sp>
      <p:sp>
        <p:nvSpPr>
          <p:cNvPr id="3" name="Content Placeholder 2">
            <a:extLst>
              <a:ext uri="{FF2B5EF4-FFF2-40B4-BE49-F238E27FC236}">
                <a16:creationId xmlns:a16="http://schemas.microsoft.com/office/drawing/2014/main" id="{429B26B8-EA2C-407D-A794-4B0476A804C4}"/>
              </a:ext>
            </a:extLst>
          </p:cNvPr>
          <p:cNvSpPr>
            <a:spLocks noGrp="1"/>
          </p:cNvSpPr>
          <p:nvPr>
            <p:ph idx="1"/>
          </p:nvPr>
        </p:nvSpPr>
        <p:spPr>
          <a:xfrm>
            <a:off x="350774" y="1605940"/>
            <a:ext cx="11732726" cy="4715324"/>
          </a:xfrm>
        </p:spPr>
        <p:txBody>
          <a:bodyPr>
            <a:normAutofit/>
          </a:bodyPr>
          <a:lstStyle/>
          <a:p>
            <a:pPr marL="305435" indent="-305435"/>
            <a:r>
              <a:rPr lang="en-US" sz="2000">
                <a:latin typeface="Calibri"/>
                <a:cs typeface="Calibri"/>
              </a:rPr>
              <a:t>What about this plan excites you as a parent thinking about the needs of your scholar?</a:t>
            </a:r>
          </a:p>
          <a:p>
            <a:pPr marL="305435" indent="-305435"/>
            <a:endParaRPr lang="en-US" sz="2000">
              <a:effectLst/>
              <a:latin typeface="Calibri"/>
              <a:ea typeface="Calibri" panose="020F0502020204030204" pitchFamily="34" charset="0"/>
              <a:cs typeface="Calibri"/>
            </a:endParaRPr>
          </a:p>
          <a:p>
            <a:pPr marL="305435" indent="-305435"/>
            <a:r>
              <a:rPr lang="en-US" sz="2000">
                <a:effectLst/>
                <a:latin typeface="Calibri"/>
                <a:ea typeface="Calibri" panose="020F0502020204030204" pitchFamily="34" charset="0"/>
                <a:cs typeface="Calibri"/>
              </a:rPr>
              <a:t>What might be missing from this plan?</a:t>
            </a:r>
            <a:r>
              <a:rPr lang="en-US" sz="2000">
                <a:latin typeface="Calibri"/>
                <a:ea typeface="Calibri" panose="020F0502020204030204" pitchFamily="34" charset="0"/>
                <a:cs typeface="Calibri"/>
              </a:rPr>
              <a:t> </a:t>
            </a:r>
            <a:r>
              <a:rPr lang="en-US" sz="2000">
                <a:effectLst/>
                <a:latin typeface="Calibri"/>
                <a:ea typeface="Calibri" panose="020F0502020204030204" pitchFamily="34" charset="0"/>
                <a:cs typeface="Calibri"/>
              </a:rPr>
              <a:t> Specifically</a:t>
            </a:r>
            <a:r>
              <a:rPr lang="en-US" sz="2000">
                <a:latin typeface="Calibri"/>
                <a:ea typeface="Calibri" panose="020F0502020204030204" pitchFamily="34" charset="0"/>
                <a:cs typeface="Calibri"/>
              </a:rPr>
              <a:t>, if something is missing, what would you swap in the proposed plan for your idea?</a:t>
            </a:r>
          </a:p>
          <a:p>
            <a:pPr marL="305435" indent="-305435"/>
            <a:endParaRPr lang="en-US" sz="2000">
              <a:effectLst/>
              <a:latin typeface="Calibri"/>
              <a:ea typeface="Calibri" panose="020F0502020204030204" pitchFamily="34" charset="0"/>
              <a:cs typeface="Calibri"/>
            </a:endParaRPr>
          </a:p>
          <a:p>
            <a:pPr marL="305435" indent="-305435">
              <a:buFont typeface="Wingdings" panose="05000000000000000000" pitchFamily="2" charset="2"/>
              <a:buChar char="§"/>
            </a:pPr>
            <a:r>
              <a:rPr lang="es-MX" sz="2000">
                <a:effectLst/>
                <a:latin typeface="Calibri"/>
                <a:ea typeface="Calibri" panose="020F0502020204030204" pitchFamily="34" charset="0"/>
                <a:cs typeface="Calibri"/>
              </a:rPr>
              <a:t>¿Qué de este plan </a:t>
            </a:r>
            <a:r>
              <a:rPr lang="es-MX" sz="2000">
                <a:latin typeface="Calibri"/>
                <a:ea typeface="Calibri" panose="020F0502020204030204" pitchFamily="34" charset="0"/>
                <a:cs typeface="Calibri"/>
              </a:rPr>
              <a:t>le</a:t>
            </a:r>
            <a:r>
              <a:rPr lang="es-MX" sz="2000">
                <a:effectLst/>
                <a:latin typeface="Calibri"/>
                <a:ea typeface="Calibri" panose="020F0502020204030204" pitchFamily="34" charset="0"/>
                <a:cs typeface="Calibri"/>
              </a:rPr>
              <a:t> </a:t>
            </a:r>
            <a:r>
              <a:rPr lang="es-MX" sz="2000">
                <a:latin typeface="Calibri"/>
                <a:ea typeface="Calibri" panose="020F0502020204030204" pitchFamily="34" charset="0"/>
                <a:cs typeface="Calibri"/>
              </a:rPr>
              <a:t>emociona como</a:t>
            </a:r>
            <a:r>
              <a:rPr lang="es-MX" sz="2000">
                <a:effectLst/>
                <a:latin typeface="Calibri"/>
                <a:ea typeface="Calibri" panose="020F0502020204030204" pitchFamily="34" charset="0"/>
                <a:cs typeface="Calibri"/>
              </a:rPr>
              <a:t> padre al pensar en las necesidades de su estudiante?</a:t>
            </a:r>
          </a:p>
          <a:p>
            <a:pPr marL="305435" indent="-305435">
              <a:buFont typeface="Wingdings" panose="05000000000000000000" pitchFamily="2" charset="2"/>
              <a:buChar char="§"/>
            </a:pPr>
            <a:endParaRPr lang="es-MX" sz="2000">
              <a:latin typeface="Calibri"/>
              <a:ea typeface="Calibri" panose="020F0502020204030204" pitchFamily="34" charset="0"/>
              <a:cs typeface="Calibri"/>
            </a:endParaRPr>
          </a:p>
          <a:p>
            <a:pPr marL="305435" indent="-305435">
              <a:buFont typeface="Wingdings" panose="05000000000000000000" pitchFamily="2" charset="2"/>
              <a:buChar char="§"/>
            </a:pPr>
            <a:r>
              <a:rPr lang="es-MX" sz="2000">
                <a:latin typeface="Calibri"/>
                <a:ea typeface="Calibri" panose="020F0502020204030204" pitchFamily="34" charset="0"/>
                <a:cs typeface="Calibri"/>
              </a:rPr>
              <a:t>¿Qué podría faltar en este plan? Específicamente, si falta algo, ¿qué cambiaría en el plan propuesto en lugar de su idea?</a:t>
            </a:r>
            <a:endParaRPr lang="en-US" sz="2000">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30C6AF0D-F14F-4591-BA1D-B7825A9DD90D}"/>
              </a:ext>
            </a:extLst>
          </p:cNvPr>
          <p:cNvSpPr>
            <a:spLocks noGrp="1"/>
          </p:cNvSpPr>
          <p:nvPr>
            <p:ph type="sldNum" sz="quarter" idx="12"/>
          </p:nvPr>
        </p:nvSpPr>
        <p:spPr/>
        <p:txBody>
          <a:bodyPr/>
          <a:lstStyle/>
          <a:p>
            <a:fld id="{D57F1E4F-1CFF-5643-939E-217C01CDF565}" type="slidenum">
              <a:rPr lang="en-US" smtClean="0"/>
              <a:pPr/>
              <a:t>9</a:t>
            </a:fld>
            <a:endParaRPr lang="en-US"/>
          </a:p>
        </p:txBody>
      </p:sp>
      <p:cxnSp>
        <p:nvCxnSpPr>
          <p:cNvPr id="5" name="Straight Connector 4">
            <a:extLst>
              <a:ext uri="{FF2B5EF4-FFF2-40B4-BE49-F238E27FC236}">
                <a16:creationId xmlns:a16="http://schemas.microsoft.com/office/drawing/2014/main" id="{CFB40393-BDDD-47A7-89D3-185483338BB4}"/>
              </a:ext>
            </a:extLst>
          </p:cNvPr>
          <p:cNvCxnSpPr/>
          <p:nvPr/>
        </p:nvCxnSpPr>
        <p:spPr>
          <a:xfrm>
            <a:off x="281358" y="3967089"/>
            <a:ext cx="114560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23385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Uplift Template.pptx" id="{9E2971CC-A0A4-4B5F-9195-C15BC52BB5C5}" vid="{09628D5B-7D0D-42B7-A08D-6CEE985B4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73F3D6C14E4E41B3405F48C2AA3781" ma:contentTypeVersion="13" ma:contentTypeDescription="Create a new document." ma:contentTypeScope="" ma:versionID="6356112edc8bff82340534fed19235a6">
  <xsd:schema xmlns:xsd="http://www.w3.org/2001/XMLSchema" xmlns:xs="http://www.w3.org/2001/XMLSchema" xmlns:p="http://schemas.microsoft.com/office/2006/metadata/properties" xmlns:ns3="6ebdc78f-8ec1-4285-9aa8-77a8947ef16c" xmlns:ns4="92ca821b-f210-4a96-96f4-75c7d597c823" targetNamespace="http://schemas.microsoft.com/office/2006/metadata/properties" ma:root="true" ma:fieldsID="4f793e3ad2f1a03b7baf9ef18ae3c933" ns3:_="" ns4:_="">
    <xsd:import namespace="6ebdc78f-8ec1-4285-9aa8-77a8947ef16c"/>
    <xsd:import namespace="92ca821b-f210-4a96-96f4-75c7d597c823"/>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dc78f-8ec1-4285-9aa8-77a8947ef1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a821b-f210-4a96-96f4-75c7d597c823"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261B3C-7F74-4A45-9368-853ABA72C1D9}">
  <ds:schemaRefs>
    <ds:schemaRef ds:uri="http://schemas.microsoft.com/sharepoint/v3/contenttype/forms"/>
  </ds:schemaRefs>
</ds:datastoreItem>
</file>

<file path=customXml/itemProps2.xml><?xml version="1.0" encoding="utf-8"?>
<ds:datastoreItem xmlns:ds="http://schemas.openxmlformats.org/officeDocument/2006/customXml" ds:itemID="{64316CD3-957F-4400-8ECB-A29A25191F3F}">
  <ds:schemaRefs>
    <ds:schemaRef ds:uri="6ebdc78f-8ec1-4285-9aa8-77a8947ef16c"/>
    <ds:schemaRef ds:uri="92ca821b-f210-4a96-96f4-75c7d597c8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8303FA-FF00-49AE-A159-6D0BBCB0537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159</TotalTime>
  <Words>1852</Words>
  <Application>Microsoft Office PowerPoint</Application>
  <PresentationFormat>Widescreen</PresentationFormat>
  <Paragraphs>91</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Century Gothic</vt:lpstr>
      <vt:lpstr>Gill Sans MT</vt:lpstr>
      <vt:lpstr>Impact</vt:lpstr>
      <vt:lpstr>Wingdings</vt:lpstr>
      <vt:lpstr>Wingdings 2</vt:lpstr>
      <vt:lpstr>Dividend</vt:lpstr>
      <vt:lpstr>Theme1</vt:lpstr>
      <vt:lpstr>Investing for scholar success InvertIENDO para el Éxito ESTUDIANTIL</vt:lpstr>
      <vt:lpstr>PowerPoint Presentation</vt:lpstr>
      <vt:lpstr>background | Información preliminar</vt:lpstr>
      <vt:lpstr>Background | INFORMACIÓN PRELIMINAR</vt:lpstr>
      <vt:lpstr>Uplift’s draft plan and rationale (slide 1 of 4)   idea inicial deL plan de Uplift Y SUS RAZONES</vt:lpstr>
      <vt:lpstr>Uplift’s draft plan and rationale (slide 2 of 4) | IDEA INICIAL DEL PLAN DE UPLIFT Y SUS RAZONES</vt:lpstr>
      <vt:lpstr>Uplift’s draft plan and rationale (slide 3 of 4) | IDEA INICIAL DEL PLAN DE UPLIFT Y SUS RAZONES</vt:lpstr>
      <vt:lpstr>Uplift’s draft plan and rationale (slide 4 of 4) | IDEA INICIAL DEL PLAN DE UPLIFT Y SUS RAZONES</vt:lpstr>
      <vt:lpstr>Questions for discussion | Preguntas para discutir</vt:lpstr>
      <vt:lpstr>Questions for discussion | Preguntas para discutir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retreat</dc:title>
  <dc:creator>Deborah Bigham</dc:creator>
  <cp:lastModifiedBy>Kerry Mora</cp:lastModifiedBy>
  <cp:revision>7</cp:revision>
  <dcterms:created xsi:type="dcterms:W3CDTF">2019-09-11T19:17:26Z</dcterms:created>
  <dcterms:modified xsi:type="dcterms:W3CDTF">2023-01-09T20:25:03Z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0x0101004373F3D6C14E4E41B3405F48C2AA3781</vt:lpwstr>
  </property>
</Properties>
</file>