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01" r:id="rId2"/>
    <p:sldId id="310" r:id="rId3"/>
    <p:sldId id="311" r:id="rId4"/>
    <p:sldId id="312" r:id="rId5"/>
    <p:sldId id="313" r:id="rId6"/>
    <p:sldId id="302" r:id="rId7"/>
    <p:sldId id="315" r:id="rId8"/>
    <p:sldId id="304" r:id="rId9"/>
    <p:sldId id="316" r:id="rId10"/>
    <p:sldId id="319" r:id="rId11"/>
    <p:sldId id="318" r:id="rId12"/>
    <p:sldId id="320" r:id="rId13"/>
    <p:sldId id="321" r:id="rId14"/>
    <p:sldId id="324" r:id="rId15"/>
    <p:sldId id="326" r:id="rId16"/>
    <p:sldId id="335" r:id="rId17"/>
    <p:sldId id="365" r:id="rId18"/>
    <p:sldId id="331" r:id="rId19"/>
    <p:sldId id="340" r:id="rId20"/>
    <p:sldId id="307" r:id="rId21"/>
    <p:sldId id="308" r:id="rId22"/>
    <p:sldId id="332" r:id="rId23"/>
    <p:sldId id="337" r:id="rId24"/>
    <p:sldId id="341" r:id="rId25"/>
    <p:sldId id="342" r:id="rId26"/>
    <p:sldId id="272" r:id="rId27"/>
    <p:sldId id="273" r:id="rId28"/>
    <p:sldId id="356" r:id="rId29"/>
    <p:sldId id="357" r:id="rId30"/>
    <p:sldId id="358" r:id="rId31"/>
    <p:sldId id="364" r:id="rId32"/>
    <p:sldId id="360" r:id="rId33"/>
    <p:sldId id="361" r:id="rId34"/>
    <p:sldId id="344" r:id="rId35"/>
    <p:sldId id="345" r:id="rId36"/>
    <p:sldId id="346" r:id="rId37"/>
    <p:sldId id="350" r:id="rId38"/>
    <p:sldId id="35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FF9966"/>
    <a:srgbClr val="000000"/>
    <a:srgbClr val="080808"/>
    <a:srgbClr val="CC0000"/>
    <a:srgbClr val="660066"/>
    <a:srgbClr val="003300"/>
    <a:srgbClr val="FF0066"/>
    <a:srgbClr val="2F5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0"/>
            <c:dispEq val="0"/>
          </c:trendline>
          <c:trendline>
            <c:trendlineType val="linear"/>
            <c:dispRSqr val="1"/>
            <c:dispEq val="1"/>
            <c:trendlineLbl>
              <c:layout>
                <c:manualLayout>
                  <c:x val="0.17051399825021873"/>
                  <c:y val="0.39835265383493729"/>
                </c:manualLayout>
              </c:layout>
              <c:numFmt formatCode="General" sourceLinked="0"/>
            </c:trendlineLbl>
          </c:trendline>
          <c:errBars>
            <c:errDir val="y"/>
            <c:errBarType val="both"/>
            <c:errValType val="fixedVal"/>
            <c:noEndCap val="0"/>
            <c:val val="0.30000000000000004"/>
          </c:errBars>
          <c:errBars>
            <c:errDir val="x"/>
            <c:errBarType val="both"/>
            <c:errValType val="fixedVal"/>
            <c:noEndCap val="0"/>
            <c:val val="2"/>
          </c:errBars>
          <c:xVal>
            <c:numRef>
              <c:f>Sheet1!$B$4:$B$8</c:f>
              <c:numCache>
                <c:formatCode>General</c:formatCode>
                <c:ptCount val="5"/>
                <c:pt idx="0">
                  <c:v>0</c:v>
                </c:pt>
                <c:pt idx="1">
                  <c:v>10</c:v>
                </c:pt>
                <c:pt idx="2">
                  <c:v>20</c:v>
                </c:pt>
                <c:pt idx="3">
                  <c:v>30</c:v>
                </c:pt>
                <c:pt idx="4">
                  <c:v>40</c:v>
                </c:pt>
              </c:numCache>
            </c:numRef>
          </c:xVal>
          <c:yVal>
            <c:numRef>
              <c:f>Sheet1!$C$4:$C$8</c:f>
              <c:numCache>
                <c:formatCode>General</c:formatCode>
                <c:ptCount val="5"/>
                <c:pt idx="0">
                  <c:v>14.6</c:v>
                </c:pt>
                <c:pt idx="1">
                  <c:v>14.8</c:v>
                </c:pt>
                <c:pt idx="2">
                  <c:v>14.9</c:v>
                </c:pt>
                <c:pt idx="3">
                  <c:v>15.1</c:v>
                </c:pt>
                <c:pt idx="4">
                  <c:v>15.3</c:v>
                </c:pt>
              </c:numCache>
            </c:numRef>
          </c:yVal>
          <c:smooth val="0"/>
          <c:extLst>
            <c:ext xmlns:c16="http://schemas.microsoft.com/office/drawing/2014/chart" uri="{C3380CC4-5D6E-409C-BE32-E72D297353CC}">
              <c16:uniqueId val="{00000002-DF51-4E77-8237-1AE31BD0F3A9}"/>
            </c:ext>
          </c:extLst>
        </c:ser>
        <c:dLbls>
          <c:showLegendKey val="0"/>
          <c:showVal val="0"/>
          <c:showCatName val="0"/>
          <c:showSerName val="0"/>
          <c:showPercent val="0"/>
          <c:showBubbleSize val="0"/>
        </c:dLbls>
        <c:axId val="1431999776"/>
        <c:axId val="1431996512"/>
      </c:scatterChart>
      <c:valAx>
        <c:axId val="1431999776"/>
        <c:scaling>
          <c:orientation val="minMax"/>
        </c:scaling>
        <c:delete val="0"/>
        <c:axPos val="b"/>
        <c:title>
          <c:tx>
            <c:rich>
              <a:bodyPr/>
              <a:lstStyle/>
              <a:p>
                <a:pPr>
                  <a:defRPr/>
                </a:pPr>
                <a:r>
                  <a:rPr lang="en-US"/>
                  <a:t>Time (s)</a:t>
                </a:r>
              </a:p>
            </c:rich>
          </c:tx>
          <c:overlay val="0"/>
        </c:title>
        <c:numFmt formatCode="General" sourceLinked="1"/>
        <c:majorTickMark val="out"/>
        <c:minorTickMark val="none"/>
        <c:tickLblPos val="nextTo"/>
        <c:crossAx val="1431996512"/>
        <c:crosses val="autoZero"/>
        <c:crossBetween val="midCat"/>
      </c:valAx>
      <c:valAx>
        <c:axId val="1431996512"/>
        <c:scaling>
          <c:orientation val="minMax"/>
        </c:scaling>
        <c:delete val="0"/>
        <c:axPos val="l"/>
        <c:majorGridlines/>
        <c:title>
          <c:tx>
            <c:rich>
              <a:bodyPr rot="-5400000" vert="horz"/>
              <a:lstStyle/>
              <a:p>
                <a:pPr>
                  <a:defRPr/>
                </a:pPr>
                <a:r>
                  <a:rPr lang="en-US"/>
                  <a:t>Distance to switch compass needle direction (cm)</a:t>
                </a:r>
              </a:p>
            </c:rich>
          </c:tx>
          <c:layout>
            <c:manualLayout>
              <c:xMode val="edge"/>
              <c:yMode val="edge"/>
              <c:x val="5.5555555555555558E-3"/>
              <c:y val="6.9573490813648289E-2"/>
            </c:manualLayout>
          </c:layout>
          <c:overlay val="0"/>
        </c:title>
        <c:numFmt formatCode="General" sourceLinked="1"/>
        <c:majorTickMark val="out"/>
        <c:minorTickMark val="none"/>
        <c:tickLblPos val="nextTo"/>
        <c:crossAx val="143199977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0"/>
            <c:dispEq val="0"/>
          </c:trendline>
          <c:trendline>
            <c:trendlineType val="linear"/>
            <c:dispRSqr val="0"/>
            <c:dispEq val="0"/>
          </c:trendline>
          <c:errBars>
            <c:errDir val="y"/>
            <c:errBarType val="both"/>
            <c:errValType val="fixedVal"/>
            <c:noEndCap val="0"/>
            <c:val val="0.30000000000000004"/>
          </c:errBars>
          <c:errBars>
            <c:errDir val="x"/>
            <c:errBarType val="both"/>
            <c:errValType val="fixedVal"/>
            <c:noEndCap val="0"/>
            <c:val val="2"/>
          </c:errBars>
          <c:xVal>
            <c:numRef>
              <c:f>Sheet1!$B$4:$B$8</c:f>
              <c:numCache>
                <c:formatCode>General</c:formatCode>
                <c:ptCount val="5"/>
                <c:pt idx="0">
                  <c:v>0</c:v>
                </c:pt>
                <c:pt idx="1">
                  <c:v>10</c:v>
                </c:pt>
                <c:pt idx="2">
                  <c:v>20</c:v>
                </c:pt>
                <c:pt idx="3">
                  <c:v>30</c:v>
                </c:pt>
                <c:pt idx="4">
                  <c:v>40</c:v>
                </c:pt>
              </c:numCache>
            </c:numRef>
          </c:xVal>
          <c:yVal>
            <c:numRef>
              <c:f>Sheet1!$C$4:$C$8</c:f>
              <c:numCache>
                <c:formatCode>General</c:formatCode>
                <c:ptCount val="5"/>
                <c:pt idx="0">
                  <c:v>14.6</c:v>
                </c:pt>
                <c:pt idx="1">
                  <c:v>14.8</c:v>
                </c:pt>
                <c:pt idx="2">
                  <c:v>14.9</c:v>
                </c:pt>
                <c:pt idx="3">
                  <c:v>15.1</c:v>
                </c:pt>
                <c:pt idx="4">
                  <c:v>15.3</c:v>
                </c:pt>
              </c:numCache>
            </c:numRef>
          </c:yVal>
          <c:smooth val="0"/>
          <c:extLst>
            <c:ext xmlns:c16="http://schemas.microsoft.com/office/drawing/2014/chart" uri="{C3380CC4-5D6E-409C-BE32-E72D297353CC}">
              <c16:uniqueId val="{00000002-6830-40F2-BD3B-BD7E2F590693}"/>
            </c:ext>
          </c:extLst>
        </c:ser>
        <c:dLbls>
          <c:showLegendKey val="0"/>
          <c:showVal val="0"/>
          <c:showCatName val="0"/>
          <c:showSerName val="0"/>
          <c:showPercent val="0"/>
          <c:showBubbleSize val="0"/>
        </c:dLbls>
        <c:axId val="1432006848"/>
        <c:axId val="1432000864"/>
      </c:scatterChart>
      <c:valAx>
        <c:axId val="1432006848"/>
        <c:scaling>
          <c:orientation val="minMax"/>
        </c:scaling>
        <c:delete val="0"/>
        <c:axPos val="b"/>
        <c:title>
          <c:tx>
            <c:rich>
              <a:bodyPr/>
              <a:lstStyle/>
              <a:p>
                <a:pPr>
                  <a:defRPr/>
                </a:pPr>
                <a:r>
                  <a:rPr lang="en-US"/>
                  <a:t>Time (s)</a:t>
                </a:r>
              </a:p>
            </c:rich>
          </c:tx>
          <c:overlay val="0"/>
        </c:title>
        <c:numFmt formatCode="General" sourceLinked="1"/>
        <c:majorTickMark val="out"/>
        <c:minorTickMark val="none"/>
        <c:tickLblPos val="nextTo"/>
        <c:crossAx val="1432000864"/>
        <c:crosses val="autoZero"/>
        <c:crossBetween val="midCat"/>
      </c:valAx>
      <c:valAx>
        <c:axId val="1432000864"/>
        <c:scaling>
          <c:orientation val="minMax"/>
        </c:scaling>
        <c:delete val="0"/>
        <c:axPos val="l"/>
        <c:majorGridlines/>
        <c:title>
          <c:tx>
            <c:rich>
              <a:bodyPr rot="-5400000" vert="horz"/>
              <a:lstStyle/>
              <a:p>
                <a:pPr>
                  <a:defRPr/>
                </a:pPr>
                <a:r>
                  <a:rPr lang="en-US"/>
                  <a:t>Distance to switch compass needle direction (cm)</a:t>
                </a:r>
              </a:p>
            </c:rich>
          </c:tx>
          <c:layout>
            <c:manualLayout>
              <c:xMode val="edge"/>
              <c:yMode val="edge"/>
              <c:x val="5.5555555555555558E-3"/>
              <c:y val="6.9573490813648289E-2"/>
            </c:manualLayout>
          </c:layout>
          <c:overlay val="0"/>
        </c:title>
        <c:numFmt formatCode="General" sourceLinked="1"/>
        <c:majorTickMark val="out"/>
        <c:minorTickMark val="none"/>
        <c:tickLblPos val="nextTo"/>
        <c:crossAx val="14320068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0"/>
            <c:dispEq val="0"/>
          </c:trendline>
          <c:trendline>
            <c:trendlineType val="linear"/>
            <c:dispRSqr val="0"/>
            <c:dispEq val="0"/>
          </c:trendline>
          <c:errBars>
            <c:errDir val="y"/>
            <c:errBarType val="both"/>
            <c:errValType val="fixedVal"/>
            <c:noEndCap val="0"/>
            <c:val val="0.30000000000000004"/>
          </c:errBars>
          <c:errBars>
            <c:errDir val="x"/>
            <c:errBarType val="both"/>
            <c:errValType val="fixedVal"/>
            <c:noEndCap val="0"/>
            <c:val val="2"/>
          </c:errBars>
          <c:xVal>
            <c:numRef>
              <c:f>Sheet1!$B$4:$B$8</c:f>
              <c:numCache>
                <c:formatCode>General</c:formatCode>
                <c:ptCount val="5"/>
                <c:pt idx="0">
                  <c:v>0</c:v>
                </c:pt>
                <c:pt idx="1">
                  <c:v>10</c:v>
                </c:pt>
                <c:pt idx="2">
                  <c:v>20</c:v>
                </c:pt>
                <c:pt idx="3">
                  <c:v>30</c:v>
                </c:pt>
                <c:pt idx="4">
                  <c:v>40</c:v>
                </c:pt>
              </c:numCache>
            </c:numRef>
          </c:xVal>
          <c:yVal>
            <c:numRef>
              <c:f>Sheet1!$C$4:$C$8</c:f>
              <c:numCache>
                <c:formatCode>General</c:formatCode>
                <c:ptCount val="5"/>
                <c:pt idx="0">
                  <c:v>14.6</c:v>
                </c:pt>
                <c:pt idx="1">
                  <c:v>14.8</c:v>
                </c:pt>
                <c:pt idx="2">
                  <c:v>14.9</c:v>
                </c:pt>
                <c:pt idx="3">
                  <c:v>15.1</c:v>
                </c:pt>
                <c:pt idx="4">
                  <c:v>15.3</c:v>
                </c:pt>
              </c:numCache>
            </c:numRef>
          </c:yVal>
          <c:smooth val="0"/>
          <c:extLst>
            <c:ext xmlns:c16="http://schemas.microsoft.com/office/drawing/2014/chart" uri="{C3380CC4-5D6E-409C-BE32-E72D297353CC}">
              <c16:uniqueId val="{00000002-F7BA-4BE0-8C75-95653964D354}"/>
            </c:ext>
          </c:extLst>
        </c:ser>
        <c:dLbls>
          <c:showLegendKey val="0"/>
          <c:showVal val="0"/>
          <c:showCatName val="0"/>
          <c:showSerName val="0"/>
          <c:showPercent val="0"/>
          <c:showBubbleSize val="0"/>
        </c:dLbls>
        <c:axId val="1431997056"/>
        <c:axId val="1431997600"/>
      </c:scatterChart>
      <c:valAx>
        <c:axId val="1431997056"/>
        <c:scaling>
          <c:orientation val="minMax"/>
        </c:scaling>
        <c:delete val="0"/>
        <c:axPos val="b"/>
        <c:title>
          <c:tx>
            <c:rich>
              <a:bodyPr/>
              <a:lstStyle/>
              <a:p>
                <a:pPr>
                  <a:defRPr/>
                </a:pPr>
                <a:r>
                  <a:rPr lang="en-US" sz="1600" b="0" dirty="0"/>
                  <a:t>Time (s)</a:t>
                </a:r>
              </a:p>
            </c:rich>
          </c:tx>
          <c:overlay val="0"/>
        </c:title>
        <c:numFmt formatCode="General" sourceLinked="1"/>
        <c:majorTickMark val="out"/>
        <c:minorTickMark val="none"/>
        <c:tickLblPos val="nextTo"/>
        <c:txPr>
          <a:bodyPr/>
          <a:lstStyle/>
          <a:p>
            <a:pPr>
              <a:defRPr sz="1600"/>
            </a:pPr>
            <a:endParaRPr lang="en-US"/>
          </a:p>
        </c:txPr>
        <c:crossAx val="1431997600"/>
        <c:crosses val="autoZero"/>
        <c:crossBetween val="midCat"/>
      </c:valAx>
      <c:valAx>
        <c:axId val="1431997600"/>
        <c:scaling>
          <c:orientation val="minMax"/>
        </c:scaling>
        <c:delete val="0"/>
        <c:axPos val="l"/>
        <c:majorGridlines/>
        <c:title>
          <c:tx>
            <c:rich>
              <a:bodyPr rot="-5400000" vert="horz"/>
              <a:lstStyle/>
              <a:p>
                <a:pPr>
                  <a:defRPr sz="1400" b="0">
                    <a:solidFill>
                      <a:srgbClr val="080808"/>
                    </a:solidFill>
                  </a:defRPr>
                </a:pPr>
                <a:r>
                  <a:rPr lang="en-US" sz="1400" b="0">
                    <a:solidFill>
                      <a:srgbClr val="080808"/>
                    </a:solidFill>
                  </a:rPr>
                  <a:t>Distance to switch compass needle direction (cm)</a:t>
                </a:r>
              </a:p>
            </c:rich>
          </c:tx>
          <c:layout>
            <c:manualLayout>
              <c:xMode val="edge"/>
              <c:yMode val="edge"/>
              <c:x val="5.5555555555555558E-3"/>
              <c:y val="6.9573490813648289E-2"/>
            </c:manualLayout>
          </c:layout>
          <c:overlay val="0"/>
        </c:title>
        <c:numFmt formatCode="General" sourceLinked="1"/>
        <c:majorTickMark val="out"/>
        <c:minorTickMark val="none"/>
        <c:tickLblPos val="nextTo"/>
        <c:txPr>
          <a:bodyPr/>
          <a:lstStyle/>
          <a:p>
            <a:pPr>
              <a:defRPr sz="1500"/>
            </a:pPr>
            <a:endParaRPr lang="en-US"/>
          </a:p>
        </c:txPr>
        <c:crossAx val="14319970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4827B-83D9-4391-8B77-85452FEEC7F4}" type="datetimeFigureOut">
              <a:rPr lang="en-US" smtClean="0"/>
              <a:t>8/15/2019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59ECE-C80C-4493-9445-9C0E4467CCE2}" type="slidenum">
              <a:rPr lang="en-US" smtClean="0"/>
              <a:t>‹#›</a:t>
            </a:fld>
            <a:endParaRPr lang="en-US"/>
          </a:p>
        </p:txBody>
      </p:sp>
    </p:spTree>
    <p:extLst>
      <p:ext uri="{BB962C8B-B14F-4D97-AF65-F5344CB8AC3E}">
        <p14:creationId xmlns:p14="http://schemas.microsoft.com/office/powerpoint/2010/main" val="404950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59ECE-C80C-4493-9445-9C0E4467CCE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0242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B6B51-7CA2-4CD5-871B-A1FF3C88DAD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23734547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B6B51-7CA2-4CD5-871B-A1FF3C88DAD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35564789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B6B51-7CA2-4CD5-871B-A1FF3C88DAD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9406766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B6B51-7CA2-4CD5-871B-A1FF3C88DAD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11220303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B6B51-7CA2-4CD5-871B-A1FF3C88DADC}"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20132995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9B6B51-7CA2-4CD5-871B-A1FF3C88DAD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29963087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9B6B51-7CA2-4CD5-871B-A1FF3C88DADC}"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404584726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9B6B51-7CA2-4CD5-871B-A1FF3C88DADC}"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2519970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B6B51-7CA2-4CD5-871B-A1FF3C88DADC}"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3418693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B6B51-7CA2-4CD5-871B-A1FF3C88DAD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9668814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B6B51-7CA2-4CD5-871B-A1FF3C88DADC}"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1F99-7703-4234-A4B9-5CB3E251CECF}" type="slidenum">
              <a:rPr lang="en-US" smtClean="0"/>
              <a:t>‹#›</a:t>
            </a:fld>
            <a:endParaRPr lang="en-US"/>
          </a:p>
        </p:txBody>
      </p:sp>
    </p:spTree>
    <p:extLst>
      <p:ext uri="{BB962C8B-B14F-4D97-AF65-F5344CB8AC3E}">
        <p14:creationId xmlns:p14="http://schemas.microsoft.com/office/powerpoint/2010/main" val="30691650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B6B51-7CA2-4CD5-871B-A1FF3C88DADC}" type="datetimeFigureOut">
              <a:rPr lang="en-US" smtClean="0"/>
              <a:t>8/15/2019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01F99-7703-4234-A4B9-5CB3E251CECF}" type="slidenum">
              <a:rPr lang="en-US" smtClean="0"/>
              <a:t>‹#›</a:t>
            </a:fld>
            <a:endParaRPr lang="en-US"/>
          </a:p>
        </p:txBody>
      </p:sp>
    </p:spTree>
    <p:extLst>
      <p:ext uri="{BB962C8B-B14F-4D97-AF65-F5344CB8AC3E}">
        <p14:creationId xmlns:p14="http://schemas.microsoft.com/office/powerpoint/2010/main" val="2147196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5.gif"/><Relationship Id="rId5" Type="http://schemas.openxmlformats.org/officeDocument/2006/relationships/image" Target="../media/image21.png"/><Relationship Id="rId10" Type="http://schemas.openxmlformats.org/officeDocument/2006/relationships/image" Target="../media/image14.gif"/><Relationship Id="rId4" Type="http://schemas.openxmlformats.org/officeDocument/2006/relationships/image" Target="../media/image20.png"/><Relationship Id="rId9" Type="http://schemas.openxmlformats.org/officeDocument/2006/relationships/hyperlink" Target="http://www.newmediamedicine.com/forum/member.php?u=1339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www.google.com/url?sa=i&amp;rct=j&amp;q=&amp;esrc=s&amp;source=images&amp;cd=&amp;cad=rja&amp;uact=8&amp;ved=0ahUKEwiDv6eX97nMAhXHbiYKHR-fBYEQjRwIBw&amp;url=http://giphy.com/search/confused-dog&amp;bvm=bv.121070826,d.eWE&amp;psig=AFQjCNFoxSQZ1AofvOPBRMxM2eKZF8VE6w&amp;ust=1462228121300479"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v6eX97nMAhXHbiYKHR-fBYEQjRwIBw&amp;url=http://giphy.com/search/confused-dog&amp;bvm=bv.121070826,d.eWE&amp;psig=AFQjCNFoxSQZ1AofvOPBRMxM2eKZF8VE6w&amp;ust=1462228121300479" TargetMode="External"/><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v6eX97nMAhXHbiYKHR-fBYEQjRwIBw&amp;url=http://giphy.com/search/confused-dog&amp;bvm=bv.121070826,d.eWE&amp;psig=AFQjCNFoxSQZ1AofvOPBRMxM2eKZF8VE6w&amp;ust=1462228121300479" TargetMode="External"/><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hyperlink" Target="https://www.google.com/url?sa=i&amp;rct=j&amp;q=&amp;esrc=s&amp;source=images&amp;cd=&amp;cad=rja&amp;uact=8&amp;ved=0ahUKEwiDv6eX97nMAhXHbiYKHR-fBYEQjRwIBw&amp;url=http://giphy.com/search/confused-dog&amp;bvm=bv.121070826,d.eWE&amp;psig=AFQjCNFoxSQZ1AofvOPBRMxM2eKZF8VE6w&amp;ust=1462228121300479"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35.png"/><Relationship Id="rId7" Type="http://schemas.openxmlformats.org/officeDocument/2006/relationships/image" Target="../media/image310.png"/><Relationship Id="rId2" Type="http://schemas.openxmlformats.org/officeDocument/2006/relationships/image" Target="../media/image34.emf"/><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6.png"/><Relationship Id="rId10" Type="http://schemas.openxmlformats.org/officeDocument/2006/relationships/image" Target="../media/image38.gif"/><Relationship Id="rId4" Type="http://schemas.microsoft.com/office/2007/relationships/hdphoto" Target="../media/hdphoto1.wdp"/><Relationship Id="rId9" Type="http://schemas.openxmlformats.org/officeDocument/2006/relationships/image" Target="../media/image37.gif"/></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audio" Target="../media/audio5.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chart" Target="../charts/chart2.xml"/><Relationship Id="rId4" Type="http://schemas.openxmlformats.org/officeDocument/2006/relationships/audio" Target="../media/audio6.wav"/></Relationships>
</file>

<file path=ppt/slides/_rels/slide3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20.png"/><Relationship Id="rId7" Type="http://schemas.openxmlformats.org/officeDocument/2006/relationships/image" Target="../media/image56.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8921275" cy="1754326"/>
          </a:xfrm>
          <a:prstGeom prst="rect">
            <a:avLst/>
          </a:prstGeom>
          <a:noFill/>
        </p:spPr>
        <p:txBody>
          <a:bodyPr wrap="square" lIns="91440" tIns="45720" rIns="91440" bIns="45720">
            <a:spAutoFit/>
          </a:bodyPr>
          <a:lstStyle/>
          <a:p>
            <a:pPr algn="ctr"/>
            <a:r>
              <a:rPr lang="en-US" altLang="en-US" sz="5400" b="1" dirty="0"/>
              <a:t>Topic 1: Measurement and uncertainties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376372" y="3565729"/>
            <a:ext cx="8544903" cy="923330"/>
          </a:xfrm>
          <a:prstGeom prst="rect">
            <a:avLst/>
          </a:prstGeom>
          <a:noFill/>
          <a:ln>
            <a:noFill/>
          </a:ln>
        </p:spPr>
        <p:txBody>
          <a:bodyPr wrap="none" lIns="91440" tIns="45720" rIns="91440" bIns="45720">
            <a:spAutoFit/>
          </a:bodyPr>
          <a:lstStyle/>
          <a:p>
            <a:pPr algn="ctr"/>
            <a:r>
              <a:rPr lang="en-US" altLang="en-US" sz="5400" b="0" cap="none" spc="0" dirty="0">
                <a:ln w="0"/>
                <a:solidFill>
                  <a:schemeClr val="accent1"/>
                </a:solidFill>
                <a:effectLst>
                  <a:outerShdw blurRad="38100" dist="25400" dir="5400000" algn="ctr" rotWithShape="0">
                    <a:srgbClr val="6E747A">
                      <a:alpha val="43000"/>
                    </a:srgbClr>
                  </a:outerShdw>
                </a:effectLst>
              </a:rPr>
              <a:t>1.2 – Uncertainties and errors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9446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0586" y="1066800"/>
            <a:ext cx="7014214" cy="1851995"/>
          </a:xfrm>
          <a:prstGeom prst="rect">
            <a:avLst/>
          </a:prstGeom>
          <a:noFill/>
          <a:ln w="9525">
            <a:noFill/>
            <a:miter lim="800000"/>
            <a:headEnd/>
            <a:tailEnd/>
          </a:ln>
        </p:spPr>
      </p:pic>
      <p:sp>
        <p:nvSpPr>
          <p:cNvPr id="3" name="Oval 9"/>
          <p:cNvSpPr>
            <a:spLocks noChangeArrowheads="1"/>
          </p:cNvSpPr>
          <p:nvPr/>
        </p:nvSpPr>
        <p:spPr bwMode="auto">
          <a:xfrm>
            <a:off x="896938" y="2201763"/>
            <a:ext cx="349250" cy="349250"/>
          </a:xfrm>
          <a:prstGeom prst="ellipse">
            <a:avLst/>
          </a:prstGeom>
          <a:noFill/>
          <a:ln w="9525">
            <a:solidFill>
              <a:srgbClr val="FF0000"/>
            </a:solidFill>
            <a:round/>
            <a:headEnd/>
            <a:tailEnd/>
          </a:ln>
        </p:spPr>
        <p:txBody>
          <a:bodyPr wrap="none" anchor="ctr"/>
          <a:lstStyle/>
          <a:p>
            <a:endParaRPr lang="en-US"/>
          </a:p>
        </p:txBody>
      </p:sp>
      <p:sp>
        <p:nvSpPr>
          <p:cNvPr id="4" name="Rectangle 3"/>
          <p:cNvSpPr/>
          <p:nvPr/>
        </p:nvSpPr>
        <p:spPr>
          <a:xfrm>
            <a:off x="693581" y="3697349"/>
            <a:ext cx="7291103" cy="769441"/>
          </a:xfrm>
          <a:prstGeom prst="rect">
            <a:avLst/>
          </a:prstGeom>
        </p:spPr>
        <p:txBody>
          <a:bodyPr wrap="square">
            <a:spAutoFit/>
          </a:bodyPr>
          <a:lstStyle/>
          <a:p>
            <a:pPr>
              <a:spcBef>
                <a:spcPct val="20000"/>
              </a:spcBef>
              <a:buFont typeface="Symbol" pitchFamily="18" charset="2"/>
              <a:buChar char="·"/>
            </a:pPr>
            <a:r>
              <a:rPr lang="en-US" altLang="en-US" sz="2000" dirty="0">
                <a:solidFill>
                  <a:srgbClr val="000099"/>
                </a:solidFill>
              </a:rPr>
              <a:t>This is like the rounded-end ruler. It will produce a systematic error.</a:t>
            </a:r>
          </a:p>
          <a:p>
            <a:pPr>
              <a:spcBef>
                <a:spcPct val="20000"/>
              </a:spcBef>
              <a:buFont typeface="Symbol" pitchFamily="18" charset="2"/>
              <a:buChar char="·"/>
            </a:pPr>
            <a:r>
              <a:rPr lang="en-US" altLang="en-US" sz="2000" dirty="0">
                <a:solidFill>
                  <a:srgbClr val="000099"/>
                </a:solidFill>
              </a:rPr>
              <a:t>Thus its error will be in accuracy, not precision.</a:t>
            </a:r>
          </a:p>
        </p:txBody>
      </p:sp>
      <p:sp>
        <p:nvSpPr>
          <p:cNvPr id="5" name="Rectangle 4"/>
          <p:cNvSpPr/>
          <p:nvPr/>
        </p:nvSpPr>
        <p:spPr>
          <a:xfrm>
            <a:off x="229868" y="46095"/>
            <a:ext cx="4851648" cy="523220"/>
          </a:xfrm>
          <a:prstGeom prst="rect">
            <a:avLst/>
          </a:prstGeom>
          <a:noFill/>
        </p:spPr>
        <p:txBody>
          <a:bodyPr wrap="none" lIns="91440" tIns="45720" rIns="91440" bIns="45720">
            <a:spAutoFit/>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Random and systematic errors</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90580" y="709449"/>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Tree>
    <p:extLst>
      <p:ext uri="{BB962C8B-B14F-4D97-AF65-F5344CB8AC3E}">
        <p14:creationId xmlns:p14="http://schemas.microsoft.com/office/powerpoint/2010/main" val="23218335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4474" y="625733"/>
            <a:ext cx="8610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90000"/>
              </a:lnSpc>
              <a:spcBef>
                <a:spcPct val="0"/>
              </a:spcBef>
              <a:spcAft>
                <a:spcPct val="0"/>
              </a:spcAft>
            </a:pPr>
            <a:r>
              <a:rPr lang="en-US" altLang="en-US" sz="2000" dirty="0">
                <a:cs typeface="Arial" panose="020B0604020202020204" pitchFamily="34" charset="0"/>
              </a:rPr>
              <a:t>While we never know the true value exactly, we attempt to find its best estimate. When you take a single measurement (individual trial) the number you record (reading) is your best estimate of that trial.  When we do multiple trials, the average value of the trials is our best estimate of the measurement. </a:t>
            </a:r>
          </a:p>
          <a:p>
            <a:pPr fontAlgn="base">
              <a:lnSpc>
                <a:spcPct val="90000"/>
              </a:lnSpc>
              <a:spcBef>
                <a:spcPct val="0"/>
              </a:spcBef>
              <a:spcAft>
                <a:spcPct val="0"/>
              </a:spcAft>
            </a:pPr>
            <a:r>
              <a:rPr lang="en-US" altLang="en-US" sz="2000" dirty="0">
                <a:cs typeface="Arial" panose="020B0604020202020204" pitchFamily="34" charset="0"/>
              </a:rPr>
              <a:t>How do we report our findings? The most common way to show the range of values that </a:t>
            </a:r>
            <a:r>
              <a:rPr lang="en-US" altLang="en-US" sz="2000" dirty="0">
                <a:effectLst>
                  <a:outerShdw blurRad="38100" dist="38100" dir="2700000" algn="tl">
                    <a:srgbClr val="000000">
                      <a:alpha val="43137"/>
                    </a:srgbClr>
                  </a:outerShdw>
                </a:effectLst>
                <a:cs typeface="Arial" pitchFamily="34" charset="0"/>
              </a:rPr>
              <a:t>we believe </a:t>
            </a:r>
            <a:r>
              <a:rPr lang="en-US" altLang="en-US" sz="2000" dirty="0">
                <a:cs typeface="Arial" pitchFamily="34" charset="0"/>
              </a:rPr>
              <a:t>includes the true value is: </a:t>
            </a:r>
          </a:p>
        </p:txBody>
      </p:sp>
      <p:grpSp>
        <p:nvGrpSpPr>
          <p:cNvPr id="5" name="Group 4"/>
          <p:cNvGrpSpPr/>
          <p:nvPr/>
        </p:nvGrpSpPr>
        <p:grpSpPr>
          <a:xfrm>
            <a:off x="318980" y="3243774"/>
            <a:ext cx="3783574" cy="1500027"/>
            <a:chOff x="1066800" y="1817918"/>
            <a:chExt cx="3783574" cy="1500027"/>
          </a:xfrm>
        </p:grpSpPr>
        <p:sp>
          <p:nvSpPr>
            <p:cNvPr id="6" name="Rectangle 5"/>
            <p:cNvSpPr/>
            <p:nvPr/>
          </p:nvSpPr>
          <p:spPr>
            <a:xfrm>
              <a:off x="2971800" y="1838791"/>
              <a:ext cx="1381404" cy="400110"/>
            </a:xfrm>
            <a:prstGeom prst="rect">
              <a:avLst/>
            </a:prstGeom>
          </p:spPr>
          <p:txBody>
            <a:bodyPr wrap="none">
              <a:spAutoFit/>
            </a:bodyPr>
            <a:lstStyle/>
            <a:p>
              <a:r>
                <a:rPr lang="en-US" sz="2000" dirty="0">
                  <a:solidFill>
                    <a:srgbClr val="C00000"/>
                  </a:solidFill>
                  <a:effectLst>
                    <a:outerShdw blurRad="38100" dist="38100" dir="2700000" algn="tl">
                      <a:srgbClr val="000000">
                        <a:alpha val="43137"/>
                      </a:srgbClr>
                    </a:outerShdw>
                  </a:effectLst>
                </a:rPr>
                <a:t>uncertainty</a:t>
              </a:r>
              <a:endParaRPr lang="en-US" sz="2000" dirty="0">
                <a:solidFill>
                  <a:srgbClr val="4D5B6B"/>
                </a:solidFill>
              </a:endParaRPr>
            </a:p>
          </p:txBody>
        </p:sp>
        <p:cxnSp>
          <p:nvCxnSpPr>
            <p:cNvPr id="7" name="Straight Connector 6"/>
            <p:cNvCxnSpPr/>
            <p:nvPr/>
          </p:nvCxnSpPr>
          <p:spPr>
            <a:xfrm>
              <a:off x="1066800" y="2324383"/>
              <a:ext cx="3783574" cy="0"/>
            </a:xfrm>
            <a:prstGeom prst="line">
              <a:avLst/>
            </a:prstGeom>
            <a:ln w="19050"/>
          </p:spPr>
          <p:style>
            <a:lnRef idx="3">
              <a:schemeClr val="accent6"/>
            </a:lnRef>
            <a:fillRef idx="0">
              <a:schemeClr val="accent6"/>
            </a:fillRef>
            <a:effectRef idx="2">
              <a:schemeClr val="accent6"/>
            </a:effectRef>
            <a:fontRef idx="minor">
              <a:schemeClr val="tx1"/>
            </a:fontRef>
          </p:style>
        </p:cxnSp>
        <p:sp>
          <p:nvSpPr>
            <p:cNvPr id="8" name="Oval 7"/>
            <p:cNvSpPr/>
            <p:nvPr/>
          </p:nvSpPr>
          <p:spPr>
            <a:xfrm>
              <a:off x="2867147" y="2232943"/>
              <a:ext cx="182880" cy="1828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solidFill>
                  <a:srgbClr val="FFFFFF"/>
                </a:solidFill>
              </a:endParaRPr>
            </a:p>
          </p:txBody>
        </p:sp>
        <p:sp>
          <p:nvSpPr>
            <p:cNvPr id="9" name="Rectangle 8"/>
            <p:cNvSpPr/>
            <p:nvPr/>
          </p:nvSpPr>
          <p:spPr>
            <a:xfrm>
              <a:off x="2438399" y="2427809"/>
              <a:ext cx="1307599" cy="553998"/>
            </a:xfrm>
            <a:prstGeom prst="rect">
              <a:avLst/>
            </a:prstGeom>
          </p:spPr>
          <p:txBody>
            <a:bodyPr wrap="square">
              <a:spAutoFit/>
            </a:bodyPr>
            <a:lstStyle/>
            <a:p>
              <a:pPr algn="ctr">
                <a:lnSpc>
                  <a:spcPts val="1800"/>
                </a:lnSpc>
              </a:pPr>
              <a:r>
                <a:rPr lang="en-US" sz="2000" dirty="0">
                  <a:solidFill>
                    <a:srgbClr val="C00000"/>
                  </a:solidFill>
                  <a:effectLst>
                    <a:outerShdw blurRad="38100" dist="38100" dir="2700000" algn="tl">
                      <a:srgbClr val="000000">
                        <a:alpha val="43137"/>
                      </a:srgbClr>
                    </a:outerShdw>
                  </a:effectLst>
                </a:rPr>
                <a:t>Best estimate</a:t>
              </a:r>
              <a:endParaRPr lang="en-US" sz="2000" dirty="0">
                <a:solidFill>
                  <a:srgbClr val="006600"/>
                </a:solidFill>
              </a:endParaRPr>
            </a:p>
          </p:txBody>
        </p:sp>
        <p:sp>
          <p:nvSpPr>
            <p:cNvPr id="10" name="Right Brace 9"/>
            <p:cNvSpPr/>
            <p:nvPr/>
          </p:nvSpPr>
          <p:spPr>
            <a:xfrm rot="16200000" flipV="1">
              <a:off x="3502294" y="1614338"/>
              <a:ext cx="103426" cy="1133784"/>
            </a:xfrm>
            <a:prstGeom prst="rightBrace">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4D5B6B"/>
                </a:solidFill>
              </a:endParaRPr>
            </a:p>
          </p:txBody>
        </p:sp>
        <p:sp>
          <p:nvSpPr>
            <p:cNvPr id="11" name="Rectangle 10"/>
            <p:cNvSpPr/>
            <p:nvPr/>
          </p:nvSpPr>
          <p:spPr>
            <a:xfrm>
              <a:off x="1726962" y="1817918"/>
              <a:ext cx="1381404" cy="400110"/>
            </a:xfrm>
            <a:prstGeom prst="rect">
              <a:avLst/>
            </a:prstGeom>
          </p:spPr>
          <p:txBody>
            <a:bodyPr wrap="none">
              <a:spAutoFit/>
            </a:bodyPr>
            <a:lstStyle/>
            <a:p>
              <a:r>
                <a:rPr lang="en-US" sz="2000" dirty="0">
                  <a:solidFill>
                    <a:srgbClr val="C00000"/>
                  </a:solidFill>
                  <a:effectLst>
                    <a:outerShdw blurRad="38100" dist="38100" dir="2700000" algn="tl">
                      <a:srgbClr val="000000">
                        <a:alpha val="43137"/>
                      </a:srgbClr>
                    </a:outerShdw>
                  </a:effectLst>
                </a:rPr>
                <a:t>uncertainty</a:t>
              </a:r>
              <a:endParaRPr lang="en-US" sz="2000" dirty="0">
                <a:solidFill>
                  <a:srgbClr val="4D5B6B"/>
                </a:solidFill>
              </a:endParaRPr>
            </a:p>
          </p:txBody>
        </p:sp>
        <p:sp>
          <p:nvSpPr>
            <p:cNvPr id="12" name="Right Brace 11"/>
            <p:cNvSpPr/>
            <p:nvPr/>
          </p:nvSpPr>
          <p:spPr>
            <a:xfrm rot="16200000" flipV="1">
              <a:off x="2339982" y="1605997"/>
              <a:ext cx="103426" cy="1133784"/>
            </a:xfrm>
            <a:prstGeom prst="rightBrace">
              <a:avLst/>
            </a:prstGeom>
            <a:ln>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4D5B6B"/>
                </a:solidFill>
              </a:endParaRPr>
            </a:p>
          </p:txBody>
        </p:sp>
        <p:cxnSp>
          <p:nvCxnSpPr>
            <p:cNvPr id="13" name="Straight Arrow Connector 12"/>
            <p:cNvCxnSpPr/>
            <p:nvPr/>
          </p:nvCxnSpPr>
          <p:spPr>
            <a:xfrm>
              <a:off x="1824803" y="2298811"/>
              <a:ext cx="0" cy="822960"/>
            </a:xfrm>
            <a:prstGeom prst="straightConnector1">
              <a:avLst/>
            </a:prstGeom>
            <a:ln>
              <a:solidFill>
                <a:srgbClr val="CC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12930" y="3121771"/>
              <a:ext cx="407969" cy="0"/>
            </a:xfrm>
            <a:prstGeom prst="straightConnector1">
              <a:avLst/>
            </a:prstGeom>
            <a:ln>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32902" y="2917835"/>
              <a:ext cx="1658467" cy="400110"/>
            </a:xfrm>
            <a:prstGeom prst="rect">
              <a:avLst/>
            </a:prstGeom>
          </p:spPr>
          <p:txBody>
            <a:bodyPr wrap="none">
              <a:spAutoFit/>
            </a:bodyPr>
            <a:lstStyle/>
            <a:p>
              <a:r>
                <a:rPr lang="en-US" sz="2000" dirty="0">
                  <a:solidFill>
                    <a:srgbClr val="C00000"/>
                  </a:solidFill>
                  <a:effectLst>
                    <a:outerShdw blurRad="38100" dist="38100" dir="2700000" algn="tl">
                      <a:srgbClr val="000000">
                        <a:alpha val="43137"/>
                      </a:srgbClr>
                    </a:outerShdw>
                  </a:effectLst>
                </a:rPr>
                <a:t>Measurement</a:t>
              </a:r>
              <a:endParaRPr lang="en-US" sz="2000" dirty="0">
                <a:solidFill>
                  <a:srgbClr val="006600"/>
                </a:solidFill>
              </a:endParaRPr>
            </a:p>
          </p:txBody>
        </p:sp>
        <p:cxnSp>
          <p:nvCxnSpPr>
            <p:cNvPr id="16" name="Straight Arrow Connector 15"/>
            <p:cNvCxnSpPr/>
            <p:nvPr/>
          </p:nvCxnSpPr>
          <p:spPr>
            <a:xfrm flipH="1">
              <a:off x="1824803" y="3135157"/>
              <a:ext cx="407969" cy="0"/>
            </a:xfrm>
            <a:prstGeom prst="straightConnector1">
              <a:avLst/>
            </a:prstGeom>
            <a:ln>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20899" y="2298811"/>
              <a:ext cx="0" cy="822960"/>
            </a:xfrm>
            <a:prstGeom prst="straightConnector1">
              <a:avLst/>
            </a:prstGeom>
            <a:ln>
              <a:solidFill>
                <a:srgbClr val="CC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41876" y="5423495"/>
            <a:ext cx="8150023" cy="1015663"/>
          </a:xfrm>
          <a:prstGeom prst="rect">
            <a:avLst/>
          </a:prstGeom>
          <a:noFill/>
        </p:spPr>
        <p:txBody>
          <a:bodyPr wrap="square" rtlCol="0">
            <a:spAutoFit/>
          </a:bodyPr>
          <a:lstStyle/>
          <a:p>
            <a:r>
              <a:rPr lang="en-US" sz="2000" i="1" dirty="0">
                <a:solidFill>
                  <a:srgbClr val="000000"/>
                </a:solidFill>
                <a:cs typeface="Arial" panose="020B0604020202020204" pitchFamily="34" charset="0"/>
              </a:rPr>
              <a:t> </a:t>
            </a:r>
            <a:r>
              <a:rPr lang="en-US" sz="2000" dirty="0">
                <a:solidFill>
                  <a:srgbClr val="000000"/>
                </a:solidFill>
                <a:cs typeface="Arial" panose="020B0604020202020204" pitchFamily="34" charset="0"/>
              </a:rPr>
              <a:t>For example, the result (20.1 ± 0.1) cm basically communicates  that the person making the measurement believes the value to be closest to 20.1 cm but it </a:t>
            </a:r>
            <a:r>
              <a:rPr lang="en-US" sz="2000" i="1" dirty="0">
                <a:solidFill>
                  <a:srgbClr val="C00000"/>
                </a:solidFill>
                <a:effectLst>
                  <a:outerShdw blurRad="38100" dist="38100" dir="2700000" algn="tl">
                    <a:srgbClr val="000000">
                      <a:alpha val="43137"/>
                    </a:srgbClr>
                  </a:outerShdw>
                </a:effectLst>
                <a:cs typeface="Arial" panose="020B0604020202020204" pitchFamily="34" charset="0"/>
              </a:rPr>
              <a:t>could have been anywhere</a:t>
            </a:r>
            <a:r>
              <a:rPr lang="en-US" sz="2000" dirty="0">
                <a:solidFill>
                  <a:srgbClr val="C00000"/>
                </a:solidFill>
                <a:cs typeface="Arial" panose="020B0604020202020204" pitchFamily="34" charset="0"/>
              </a:rPr>
              <a:t> </a:t>
            </a:r>
            <a:r>
              <a:rPr lang="en-US" sz="2000" dirty="0">
                <a:solidFill>
                  <a:srgbClr val="000000"/>
                </a:solidFill>
                <a:cs typeface="Arial" panose="020B0604020202020204" pitchFamily="34" charset="0"/>
              </a:rPr>
              <a:t>between 20.0 cm and 20.2 cm.  </a:t>
            </a:r>
          </a:p>
        </p:txBody>
      </p:sp>
      <p:sp>
        <p:nvSpPr>
          <p:cNvPr id="21" name="Rectangle 20"/>
          <p:cNvSpPr/>
          <p:nvPr/>
        </p:nvSpPr>
        <p:spPr>
          <a:xfrm>
            <a:off x="4250679" y="3807498"/>
            <a:ext cx="4830861" cy="1200329"/>
          </a:xfrm>
          <a:prstGeom prst="rect">
            <a:avLst/>
          </a:prstGeom>
        </p:spPr>
        <p:txBody>
          <a:bodyPr wrap="square">
            <a:spAutoFit/>
          </a:bodyPr>
          <a:lstStyle/>
          <a:p>
            <a:pPr>
              <a:lnSpc>
                <a:spcPct val="90000"/>
              </a:lnSpc>
            </a:pPr>
            <a:r>
              <a:rPr lang="en-US" sz="2000" dirty="0">
                <a:solidFill>
                  <a:srgbClr val="080808"/>
                </a:solidFill>
              </a:rPr>
              <a:t>Measurement is not one particular value, rather it is a range of values.</a:t>
            </a:r>
          </a:p>
          <a:p>
            <a:pPr>
              <a:lnSpc>
                <a:spcPct val="90000"/>
              </a:lnSpc>
            </a:pPr>
            <a:r>
              <a:rPr lang="en-US" sz="2000" dirty="0">
                <a:solidFill>
                  <a:srgbClr val="080808"/>
                </a:solidFill>
              </a:rPr>
              <a:t>That range represents the measurement </a:t>
            </a:r>
          </a:p>
          <a:p>
            <a:pPr>
              <a:lnSpc>
                <a:spcPct val="90000"/>
              </a:lnSpc>
            </a:pPr>
            <a:r>
              <a:rPr lang="en-US" sz="2000" dirty="0">
                <a:solidFill>
                  <a:srgbClr val="080808"/>
                </a:solidFill>
              </a:rPr>
              <a:t>result at a </a:t>
            </a:r>
            <a:r>
              <a:rPr lang="en-US" sz="2000" b="1" i="1" dirty="0">
                <a:solidFill>
                  <a:srgbClr val="080808"/>
                </a:solidFill>
                <a:effectLst>
                  <a:outerShdw blurRad="38100" dist="38100" dir="2700000" algn="tl">
                    <a:srgbClr val="000000">
                      <a:alpha val="43137"/>
                    </a:srgbClr>
                  </a:outerShdw>
                </a:effectLst>
              </a:rPr>
              <a:t>given confidence</a:t>
            </a:r>
            <a:r>
              <a:rPr lang="en-US" sz="2000" dirty="0">
                <a:solidFill>
                  <a:srgbClr val="080808"/>
                </a:solidFill>
              </a:rPr>
              <a:t>.</a:t>
            </a:r>
          </a:p>
        </p:txBody>
      </p:sp>
      <p:sp>
        <p:nvSpPr>
          <p:cNvPr id="22" name="Rectangle 21"/>
          <p:cNvSpPr/>
          <p:nvPr/>
        </p:nvSpPr>
        <p:spPr>
          <a:xfrm>
            <a:off x="494541" y="2517346"/>
            <a:ext cx="7495025" cy="400110"/>
          </a:xfrm>
          <a:prstGeom prst="rect">
            <a:avLst/>
          </a:prstGeom>
        </p:spPr>
        <p:txBody>
          <a:bodyPr wrap="square">
            <a:spAutoFit/>
          </a:bodyPr>
          <a:lstStyle/>
          <a:p>
            <a:pPr eaLnBrk="0" fontAlgn="base" hangingPunct="0">
              <a:spcBef>
                <a:spcPct val="0"/>
              </a:spcBef>
              <a:spcAft>
                <a:spcPct val="0"/>
              </a:spcAft>
            </a:pPr>
            <a:r>
              <a:rPr lang="en-US" altLang="en-US" sz="2000" i="1" dirty="0">
                <a:solidFill>
                  <a:srgbClr val="CC0000"/>
                </a:solidFill>
                <a:effectLst>
                  <a:outerShdw blurRad="38100" dist="38100" dir="2700000" algn="tl">
                    <a:srgbClr val="000000">
                      <a:alpha val="43137"/>
                    </a:srgbClr>
                  </a:outerShdw>
                </a:effectLst>
                <a:cs typeface="Arial" pitchFamily="34" charset="0"/>
              </a:rPr>
              <a:t>measurement =  (best estimate ± absolute uncertainty) units</a:t>
            </a:r>
          </a:p>
        </p:txBody>
      </p:sp>
      <p:sp>
        <p:nvSpPr>
          <p:cNvPr id="3" name="Rectangle 2"/>
          <p:cNvSpPr/>
          <p:nvPr/>
        </p:nvSpPr>
        <p:spPr>
          <a:xfrm>
            <a:off x="4242053" y="3078336"/>
            <a:ext cx="3884277" cy="646331"/>
          </a:xfrm>
          <a:prstGeom prst="rect">
            <a:avLst/>
          </a:prstGeom>
        </p:spPr>
        <p:txBody>
          <a:bodyPr wrap="square">
            <a:spAutoFit/>
          </a:bodyPr>
          <a:lstStyle/>
          <a:p>
            <a:pPr>
              <a:lnSpc>
                <a:spcPct val="90000"/>
              </a:lnSpc>
            </a:pPr>
            <a:r>
              <a:rPr lang="en-US" sz="2000" dirty="0"/>
              <a:t>"</a:t>
            </a:r>
            <a:r>
              <a:rPr lang="en-US" sz="2000" b="1" dirty="0"/>
              <a:t>Absolute</a:t>
            </a:r>
            <a:r>
              <a:rPr lang="en-US" sz="2000" dirty="0"/>
              <a:t>" </a:t>
            </a:r>
            <a:r>
              <a:rPr lang="en-US" sz="2000" b="1" dirty="0"/>
              <a:t>uncertainty</a:t>
            </a:r>
            <a:r>
              <a:rPr lang="en-US" sz="2000" dirty="0"/>
              <a:t> is just the </a:t>
            </a:r>
          </a:p>
          <a:p>
            <a:pPr>
              <a:lnSpc>
                <a:spcPct val="90000"/>
              </a:lnSpc>
            </a:pPr>
            <a:r>
              <a:rPr lang="en-US" sz="2000" dirty="0"/>
              <a:t>  magnitude of the </a:t>
            </a:r>
            <a:r>
              <a:rPr lang="en-US" sz="2000" b="1" dirty="0"/>
              <a:t>uncertainty</a:t>
            </a:r>
            <a:endParaRPr lang="en-US" sz="2000" dirty="0"/>
          </a:p>
        </p:txBody>
      </p:sp>
      <p:sp>
        <p:nvSpPr>
          <p:cNvPr id="18" name="Rectangle 17"/>
          <p:cNvSpPr/>
          <p:nvPr/>
        </p:nvSpPr>
        <p:spPr>
          <a:xfrm>
            <a:off x="838200" y="-24653"/>
            <a:ext cx="6609121" cy="523220"/>
          </a:xfrm>
          <a:prstGeom prst="rect">
            <a:avLst/>
          </a:prstGeom>
        </p:spPr>
        <p:txBody>
          <a:bodyPr wrap="square">
            <a:spAutoFit/>
          </a:bodyPr>
          <a:lstStyle/>
          <a:p>
            <a:pPr lvl="0" fontAlgn="base">
              <a:spcBef>
                <a:spcPct val="0"/>
              </a:spcBef>
              <a:spcAft>
                <a:spcPct val="0"/>
              </a:spcAft>
            </a:pPr>
            <a:r>
              <a:rPr lang="en-US" altLang="en-US" sz="2800" dirty="0">
                <a:solidFill>
                  <a:srgbClr val="C00000"/>
                </a:solidFill>
                <a:effectLst>
                  <a:outerShdw blurRad="38100" dist="38100" dir="2700000" algn="tl">
                    <a:srgbClr val="000000">
                      <a:alpha val="43137"/>
                    </a:srgbClr>
                  </a:outerShdw>
                </a:effectLst>
                <a:cs typeface="Arial" panose="020B0604020202020204" pitchFamily="34" charset="0"/>
              </a:rPr>
              <a:t>How to report the measurements</a:t>
            </a:r>
          </a:p>
        </p:txBody>
      </p:sp>
      <p:sp>
        <p:nvSpPr>
          <p:cNvPr id="19" name="Rounded Rectangle 18"/>
          <p:cNvSpPr/>
          <p:nvPr/>
        </p:nvSpPr>
        <p:spPr>
          <a:xfrm>
            <a:off x="4250679" y="3750239"/>
            <a:ext cx="4512321" cy="1355161"/>
          </a:xfrm>
          <a:prstGeom prst="round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1252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3"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9539" y="4475805"/>
            <a:ext cx="6017161" cy="400110"/>
          </a:xfrm>
          <a:prstGeom prst="rect">
            <a:avLst/>
          </a:prstGeom>
        </p:spPr>
        <p:txBody>
          <a:bodyPr wrap="square">
            <a:spAutoFit/>
          </a:bodyPr>
          <a:lstStyle/>
          <a:p>
            <a:r>
              <a:rPr lang="en-US" sz="2000" dirty="0">
                <a:solidFill>
                  <a:srgbClr val="002060"/>
                </a:solidFill>
                <a:effectLst>
                  <a:outerShdw blurRad="38100" dist="38100" dir="2700000" algn="tl">
                    <a:srgbClr val="000000">
                      <a:alpha val="43137"/>
                    </a:srgbClr>
                  </a:outerShdw>
                </a:effectLst>
                <a:latin typeface="+mj-lt"/>
                <a:cs typeface="Arial" panose="020B0604020202020204" pitchFamily="34" charset="0"/>
              </a:rPr>
              <a:t> L = (10.66 ± 0.05) cm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39" y="4337705"/>
            <a:ext cx="1813849" cy="135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8317" y="164068"/>
            <a:ext cx="8763000" cy="523220"/>
          </a:xfrm>
          <a:prstGeom prst="rect">
            <a:avLst/>
          </a:prstGeom>
        </p:spPr>
        <p:txBody>
          <a:bodyPr wrap="square">
            <a:spAutoFit/>
          </a:bodyPr>
          <a:lstStyle/>
          <a:p>
            <a:r>
              <a:rPr lang="en-US" sz="2800" dirty="0">
                <a:solidFill>
                  <a:srgbClr val="C00000"/>
                </a:solidFill>
                <a:effectLst>
                  <a:outerShdw blurRad="38100" dist="38100" dir="2700000" algn="tl">
                    <a:srgbClr val="000000">
                      <a:alpha val="43137"/>
                    </a:srgbClr>
                  </a:outerShdw>
                </a:effectLst>
                <a:latin typeface="+mj-lt"/>
                <a:cs typeface="Arial" panose="020B0604020202020204" pitchFamily="34" charset="0"/>
              </a:rPr>
              <a:t>Uncertainty for a Single Measurement (1 trial) </a:t>
            </a:r>
          </a:p>
        </p:txBody>
      </p:sp>
      <p:sp>
        <p:nvSpPr>
          <p:cNvPr id="10" name="Rectangle 9"/>
          <p:cNvSpPr/>
          <p:nvPr/>
        </p:nvSpPr>
        <p:spPr>
          <a:xfrm>
            <a:off x="1179522" y="1807746"/>
            <a:ext cx="6629400" cy="707886"/>
          </a:xfrm>
          <a:prstGeom prst="rect">
            <a:avLst/>
          </a:prstGeom>
        </p:spPr>
        <p:txBody>
          <a:bodyPr wrap="square">
            <a:spAutoFit/>
          </a:bodyPr>
          <a:lstStyle/>
          <a:p>
            <a:r>
              <a:rPr lang="en-US" sz="2000" dirty="0">
                <a:solidFill>
                  <a:srgbClr val="000000"/>
                </a:solidFill>
              </a:rPr>
              <a:t> </a:t>
            </a:r>
            <a:r>
              <a:rPr lang="en-US" sz="2000" b="1" dirty="0">
                <a:solidFill>
                  <a:srgbClr val="000000"/>
                </a:solidFill>
              </a:rPr>
              <a:t>Analog instrument</a:t>
            </a:r>
            <a:r>
              <a:rPr lang="en-US" sz="2000" dirty="0">
                <a:solidFill>
                  <a:srgbClr val="000000"/>
                </a:solidFill>
              </a:rPr>
              <a:t> : ½ of the smallest increment (precision)</a:t>
            </a:r>
          </a:p>
          <a:p>
            <a:r>
              <a:rPr lang="en-US" sz="2000" dirty="0">
                <a:solidFill>
                  <a:srgbClr val="000000"/>
                </a:solidFill>
              </a:rPr>
              <a:t> </a:t>
            </a:r>
            <a:r>
              <a:rPr lang="en-US" sz="2000" b="1" dirty="0">
                <a:solidFill>
                  <a:srgbClr val="000000"/>
                </a:solidFill>
              </a:rPr>
              <a:t>Digital instrument</a:t>
            </a:r>
            <a:r>
              <a:rPr lang="en-US" sz="2000" dirty="0">
                <a:solidFill>
                  <a:srgbClr val="000000"/>
                </a:solidFill>
              </a:rPr>
              <a:t> : the smallest scale division</a:t>
            </a:r>
          </a:p>
        </p:txBody>
      </p:sp>
      <p:sp>
        <p:nvSpPr>
          <p:cNvPr id="11" name="Rectangle 10"/>
          <p:cNvSpPr/>
          <p:nvPr/>
        </p:nvSpPr>
        <p:spPr>
          <a:xfrm>
            <a:off x="1201293" y="2515632"/>
            <a:ext cx="6248400" cy="400110"/>
          </a:xfrm>
          <a:prstGeom prst="rect">
            <a:avLst/>
          </a:prstGeom>
        </p:spPr>
        <p:txBody>
          <a:bodyPr wrap="square">
            <a:spAutoFit/>
          </a:bodyPr>
          <a:lstStyle/>
          <a:p>
            <a:pPr eaLnBrk="0" fontAlgn="base" hangingPunct="0"/>
            <a:r>
              <a:rPr lang="en-US" sz="2000" i="1" dirty="0">
                <a:solidFill>
                  <a:srgbClr val="000000"/>
                </a:solidFill>
                <a:effectLst>
                  <a:outerShdw blurRad="38100" dist="38100" dir="2700000" algn="tl" rotWithShape="0">
                    <a:srgbClr val="000000">
                      <a:alpha val="43000"/>
                    </a:srgbClr>
                  </a:outerShdw>
                </a:effectLst>
              </a:rPr>
              <a:t>measurement = (reading ± absolute uncertainty) unit</a:t>
            </a:r>
            <a:endParaRPr lang="en-US" sz="2000" dirty="0">
              <a:solidFill>
                <a:srgbClr val="000000"/>
              </a:solidFill>
              <a:effectLst/>
            </a:endParaRPr>
          </a:p>
        </p:txBody>
      </p:sp>
      <p:sp>
        <p:nvSpPr>
          <p:cNvPr id="13" name="Rounded Rectangle 12"/>
          <p:cNvSpPr/>
          <p:nvPr/>
        </p:nvSpPr>
        <p:spPr>
          <a:xfrm>
            <a:off x="304800" y="1161159"/>
            <a:ext cx="8650986" cy="1886841"/>
          </a:xfrm>
          <a:prstGeom prst="roundRect">
            <a:avLst>
              <a:gd name="adj" fmla="val 10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 y="1219200"/>
            <a:ext cx="8839200" cy="461665"/>
          </a:xfrm>
          <a:prstGeom prst="rect">
            <a:avLst/>
          </a:prstGeom>
          <a:noFill/>
        </p:spPr>
        <p:txBody>
          <a:bodyPr wrap="square" rtlCol="0">
            <a:spAutoFit/>
          </a:bodyPr>
          <a:lstStyle/>
          <a:p>
            <a:r>
              <a:rPr lang="en-US" sz="2400" dirty="0">
                <a:solidFill>
                  <a:srgbClr val="C00000"/>
                </a:solidFill>
                <a:effectLst>
                  <a:outerShdw blurRad="38100" dist="38100" dir="2700000" algn="tl">
                    <a:srgbClr val="000000">
                      <a:alpha val="43137"/>
                    </a:srgbClr>
                  </a:outerShdw>
                </a:effectLst>
                <a:cs typeface="Arial" panose="020B0604020202020204" pitchFamily="34" charset="0"/>
              </a:rPr>
              <a:t>Absolute uncertainty is Instrument uncertainty  or r</a:t>
            </a:r>
            <a:r>
              <a:rPr lang="en-US" sz="2400" dirty="0">
                <a:solidFill>
                  <a:srgbClr val="C00000"/>
                </a:solidFill>
                <a:effectLst>
                  <a:outerShdw blurRad="38100" dist="38100" dir="2700000" algn="tl">
                    <a:srgbClr val="000000">
                      <a:alpha val="43137"/>
                    </a:srgbClr>
                  </a:outerShdw>
                </a:effectLst>
              </a:rPr>
              <a:t>eadability error</a:t>
            </a:r>
          </a:p>
        </p:txBody>
      </p:sp>
      <p:sp>
        <p:nvSpPr>
          <p:cNvPr id="15" name="Rectangle 14"/>
          <p:cNvSpPr/>
          <p:nvPr/>
        </p:nvSpPr>
        <p:spPr>
          <a:xfrm>
            <a:off x="2927979" y="5181600"/>
            <a:ext cx="4654479" cy="400110"/>
          </a:xfrm>
          <a:prstGeom prst="rect">
            <a:avLst/>
          </a:prstGeom>
        </p:spPr>
        <p:txBody>
          <a:bodyPr wrap="none">
            <a:spAutoFit/>
          </a:bodyPr>
          <a:lstStyle/>
          <a:p>
            <a:r>
              <a:rPr lang="en-US" sz="2000" dirty="0">
                <a:solidFill>
                  <a:srgbClr val="002060"/>
                </a:solidFill>
                <a:effectLst>
                  <a:outerShdw blurRad="38100" dist="38100" dir="2700000" algn="tl">
                    <a:srgbClr val="000000">
                      <a:alpha val="43137"/>
                    </a:srgbClr>
                  </a:outerShdw>
                </a:effectLst>
                <a:latin typeface="+mj-lt"/>
                <a:cs typeface="Arial" panose="020B0604020202020204" pitchFamily="34" charset="0"/>
              </a:rPr>
              <a:t>(length is anywhere btw 10.61 &amp; 10.71 cm)</a:t>
            </a:r>
          </a:p>
        </p:txBody>
      </p:sp>
      <p:sp>
        <p:nvSpPr>
          <p:cNvPr id="16" name="Rectangle 15"/>
          <p:cNvSpPr/>
          <p:nvPr/>
        </p:nvSpPr>
        <p:spPr>
          <a:xfrm>
            <a:off x="432756" y="3903635"/>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
        <p:nvSpPr>
          <p:cNvPr id="12" name="Rectangle 11"/>
          <p:cNvSpPr/>
          <p:nvPr/>
        </p:nvSpPr>
        <p:spPr>
          <a:xfrm>
            <a:off x="990601" y="5962180"/>
            <a:ext cx="5029200" cy="707886"/>
          </a:xfrm>
          <a:prstGeom prst="rect">
            <a:avLst/>
          </a:prstGeom>
        </p:spPr>
        <p:txBody>
          <a:bodyPr wrap="square">
            <a:spAutoFit/>
          </a:bodyPr>
          <a:lstStyle/>
          <a:p>
            <a:r>
              <a:rPr lang="en-US" sz="2000" dirty="0">
                <a:solidFill>
                  <a:srgbClr val="C00000"/>
                </a:solidFill>
                <a:effectLst>
                  <a:outerShdw blurRad="38100" dist="38100" dir="2700000" algn="tl">
                    <a:srgbClr val="000000">
                      <a:alpha val="43137"/>
                    </a:srgbClr>
                  </a:outerShdw>
                </a:effectLst>
                <a:latin typeface="+mj-lt"/>
              </a:rPr>
              <a:t>The value of best estimate must be expressed to the same precision as the uncertainty</a:t>
            </a:r>
          </a:p>
        </p:txBody>
      </p:sp>
    </p:spTree>
    <p:extLst>
      <p:ext uri="{BB962C8B-B14F-4D97-AF65-F5344CB8AC3E}">
        <p14:creationId xmlns:p14="http://schemas.microsoft.com/office/powerpoint/2010/main" val="39067479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93128"/>
            <a:ext cx="7620000" cy="707886"/>
          </a:xfrm>
          <a:prstGeom prst="rect">
            <a:avLst/>
          </a:prstGeom>
        </p:spPr>
        <p:txBody>
          <a:bodyPr wrap="square">
            <a:spAutoFit/>
          </a:bodyPr>
          <a:lstStyle/>
          <a:p>
            <a:r>
              <a:rPr lang="en-US" sz="2000" dirty="0">
                <a:solidFill>
                  <a:srgbClr val="080808"/>
                </a:solidFill>
                <a:cs typeface="Arial" panose="020B0604020202020204" pitchFamily="34" charset="0"/>
              </a:rPr>
              <a:t>The length of a rod is measured using part of a </a:t>
            </a:r>
            <a:r>
              <a:rPr lang="en-US" sz="2000" dirty="0" err="1">
                <a:solidFill>
                  <a:srgbClr val="080808"/>
                </a:solidFill>
                <a:cs typeface="Arial" panose="020B0604020202020204" pitchFamily="34" charset="0"/>
              </a:rPr>
              <a:t>metre</a:t>
            </a:r>
            <a:r>
              <a:rPr lang="en-US" sz="2000" dirty="0">
                <a:solidFill>
                  <a:srgbClr val="080808"/>
                </a:solidFill>
                <a:cs typeface="Arial" panose="020B0604020202020204" pitchFamily="34" charset="0"/>
              </a:rPr>
              <a:t> rule that is graduated in </a:t>
            </a:r>
            <a:r>
              <a:rPr lang="en-US" sz="2000" dirty="0" err="1">
                <a:solidFill>
                  <a:srgbClr val="080808"/>
                </a:solidFill>
                <a:cs typeface="Arial" panose="020B0604020202020204" pitchFamily="34" charset="0"/>
              </a:rPr>
              <a:t>millimetres</a:t>
            </a:r>
            <a:r>
              <a:rPr lang="en-US" sz="2000" dirty="0">
                <a:solidFill>
                  <a:srgbClr val="080808"/>
                </a:solidFill>
                <a:cs typeface="Arial" panose="020B0604020202020204" pitchFamily="34" charset="0"/>
              </a:rPr>
              <a:t>, as shown below.</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155496" y="1676400"/>
            <a:ext cx="3495675" cy="82931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26409" y="2734593"/>
                <a:ext cx="8686800" cy="900246"/>
              </a:xfrm>
              <a:prstGeom prst="rect">
                <a:avLst/>
              </a:prstGeom>
            </p:spPr>
            <p:txBody>
              <a:bodyPr wrap="square">
                <a:spAutoFit/>
              </a:bodyPr>
              <a:lstStyle/>
              <a:p>
                <a:r>
                  <a:rPr lang="en-US" sz="2000" dirty="0">
                    <a:solidFill>
                      <a:schemeClr val="tx1"/>
                    </a:solidFill>
                    <a:cs typeface="Arial" panose="020B0604020202020204" pitchFamily="34" charset="0"/>
                  </a:rPr>
                  <a:t>Which one of the following is the measurement of the length of the rod?</a:t>
                </a:r>
              </a:p>
              <a:p>
                <a:pPr>
                  <a:lnSpc>
                    <a:spcPts val="1500"/>
                  </a:lnSpc>
                </a:pPr>
                <a:r>
                  <a:rPr lang="en-US" sz="2000" dirty="0">
                    <a:solidFill>
                      <a:schemeClr val="tx1"/>
                    </a:solidFill>
                    <a:cs typeface="Arial" panose="020B0604020202020204" pitchFamily="34" charset="0"/>
                  </a:rPr>
                  <a:t>  </a:t>
                </a:r>
              </a:p>
              <a:p>
                <a:r>
                  <a:rPr lang="en-US" sz="2000" dirty="0">
                    <a:solidFill>
                      <a:schemeClr val="tx1"/>
                    </a:solidFill>
                    <a:cs typeface="Arial" panose="020B0604020202020204" pitchFamily="34" charset="0"/>
                  </a:rPr>
                  <a:t>A.5 </a:t>
                </a:r>
                <a14:m>
                  <m:oMath xmlns:m="http://schemas.openxmlformats.org/officeDocument/2006/math">
                    <m:r>
                      <a:rPr lang="en-US" sz="2000" i="1">
                        <a:solidFill>
                          <a:schemeClr val="tx1"/>
                        </a:solidFill>
                        <a:latin typeface="Cambria Math" panose="02040503050406030204" pitchFamily="18" charset="0"/>
                      </a:rPr>
                      <m:t>±</m:t>
                    </m:r>
                  </m:oMath>
                </a14:m>
                <a:r>
                  <a:rPr lang="en-US" sz="2000" dirty="0">
                    <a:solidFill>
                      <a:schemeClr val="tx1"/>
                    </a:solidFill>
                    <a:cs typeface="Arial" panose="020B0604020202020204" pitchFamily="34" charset="0"/>
                  </a:rPr>
                  <a:t> 0.1 cm 	B. 5 </a:t>
                </a:r>
                <a14:m>
                  <m:oMath xmlns:m="http://schemas.openxmlformats.org/officeDocument/2006/math">
                    <m:r>
                      <a:rPr lang="en-US" sz="2000" i="1">
                        <a:solidFill>
                          <a:schemeClr val="tx1"/>
                        </a:solidFill>
                        <a:latin typeface="Cambria Math" panose="02040503050406030204" pitchFamily="18" charset="0"/>
                      </a:rPr>
                      <m:t>±</m:t>
                    </m:r>
                  </m:oMath>
                </a14:m>
                <a:r>
                  <a:rPr lang="en-US" sz="2000" dirty="0">
                    <a:solidFill>
                      <a:schemeClr val="tx1"/>
                    </a:solidFill>
                    <a:cs typeface="Arial" panose="020B0604020202020204" pitchFamily="34" charset="0"/>
                  </a:rPr>
                  <a:t>  0.2 cm 	C. 5.0 </a:t>
                </a:r>
                <a14:m>
                  <m:oMath xmlns:m="http://schemas.openxmlformats.org/officeDocument/2006/math">
                    <m:r>
                      <a:rPr lang="en-US" sz="2000" i="1">
                        <a:solidFill>
                          <a:schemeClr val="tx1"/>
                        </a:solidFill>
                        <a:latin typeface="Cambria Math" panose="02040503050406030204" pitchFamily="18" charset="0"/>
                      </a:rPr>
                      <m:t>±</m:t>
                    </m:r>
                  </m:oMath>
                </a14:m>
                <a:r>
                  <a:rPr lang="en-US" sz="2000" dirty="0">
                    <a:solidFill>
                      <a:schemeClr val="tx1"/>
                    </a:solidFill>
                    <a:cs typeface="Arial" panose="020B0604020202020204" pitchFamily="34" charset="0"/>
                  </a:rPr>
                  <a:t>  0.1 cm 	D. 5.0 </a:t>
                </a:r>
                <a14:m>
                  <m:oMath xmlns:m="http://schemas.openxmlformats.org/officeDocument/2006/math">
                    <m:r>
                      <a:rPr lang="en-US" sz="2000" i="1">
                        <a:solidFill>
                          <a:schemeClr val="tx1"/>
                        </a:solidFill>
                        <a:latin typeface="Cambria Math" panose="02040503050406030204" pitchFamily="18" charset="0"/>
                      </a:rPr>
                      <m:t>±</m:t>
                    </m:r>
                  </m:oMath>
                </a14:m>
                <a:r>
                  <a:rPr lang="en-US" sz="2000" dirty="0">
                    <a:solidFill>
                      <a:schemeClr val="tx1"/>
                    </a:solidFill>
                    <a:cs typeface="Arial" panose="020B0604020202020204" pitchFamily="34" charset="0"/>
                  </a:rPr>
                  <a:t>  0.2 cm</a:t>
                </a:r>
              </a:p>
            </p:txBody>
          </p:sp>
        </mc:Choice>
        <mc:Fallback xmlns="">
          <p:sp>
            <p:nvSpPr>
              <p:cNvPr id="4" name="Rectangle 3"/>
              <p:cNvSpPr>
                <a:spLocks noRot="1" noChangeAspect="1" noMove="1" noResize="1" noEditPoints="1" noAdjustHandles="1" noChangeArrowheads="1" noChangeShapeType="1" noTextEdit="1"/>
              </p:cNvSpPr>
              <p:nvPr/>
            </p:nvSpPr>
            <p:spPr>
              <a:xfrm>
                <a:off x="326409" y="2734593"/>
                <a:ext cx="8686800" cy="900246"/>
              </a:xfrm>
              <a:prstGeom prst="rect">
                <a:avLst/>
              </a:prstGeom>
              <a:blipFill rotWithShape="1">
                <a:blip r:embed="rId3"/>
                <a:stretch>
                  <a:fillRect l="-772" t="-3401" b="-11565"/>
                </a:stretch>
              </a:blipFill>
            </p:spPr>
            <p:txBody>
              <a:bodyPr/>
              <a:lstStyle/>
              <a:p>
                <a:r>
                  <a:rPr lang="en-US">
                    <a:noFill/>
                  </a:rPr>
                  <a:t> </a:t>
                </a:r>
              </a:p>
            </p:txBody>
          </p:sp>
        </mc:Fallback>
      </mc:AlternateContent>
      <p:sp>
        <p:nvSpPr>
          <p:cNvPr id="5" name="Oval 4"/>
          <p:cNvSpPr/>
          <p:nvPr/>
        </p:nvSpPr>
        <p:spPr>
          <a:xfrm>
            <a:off x="3993245" y="3189218"/>
            <a:ext cx="1819564" cy="449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2060"/>
              </a:solidFill>
              <a:cs typeface="Arial" panose="020B0604020202020204" pitchFamily="34" charset="0"/>
            </a:endParaRPr>
          </a:p>
        </p:txBody>
      </p:sp>
      <p:sp>
        <p:nvSpPr>
          <p:cNvPr id="9" name="Rectangle 8"/>
          <p:cNvSpPr/>
          <p:nvPr/>
        </p:nvSpPr>
        <p:spPr>
          <a:xfrm>
            <a:off x="1181100" y="5284420"/>
            <a:ext cx="6781800" cy="400110"/>
          </a:xfrm>
          <a:prstGeom prst="rect">
            <a:avLst/>
          </a:prstGeom>
        </p:spPr>
        <p:txBody>
          <a:bodyPr wrap="square">
            <a:spAutoFit/>
          </a:bodyPr>
          <a:lstStyle/>
          <a:p>
            <a:r>
              <a:rPr lang="en-US" sz="2000" i="1" dirty="0">
                <a:solidFill>
                  <a:srgbClr val="000099"/>
                </a:solidFill>
              </a:rPr>
              <a:t>reading ± the smallest division on the measuring instrument</a:t>
            </a:r>
          </a:p>
        </p:txBody>
      </p:sp>
      <p:sp>
        <p:nvSpPr>
          <p:cNvPr id="10" name="Rectangle 9"/>
          <p:cNvSpPr/>
          <p:nvPr/>
        </p:nvSpPr>
        <p:spPr>
          <a:xfrm>
            <a:off x="372190" y="4277126"/>
            <a:ext cx="8763000" cy="1015663"/>
          </a:xfrm>
          <a:prstGeom prst="rect">
            <a:avLst/>
          </a:prstGeom>
        </p:spPr>
        <p:txBody>
          <a:bodyPr wrap="square">
            <a:spAutoFit/>
          </a:bodyPr>
          <a:lstStyle/>
          <a:p>
            <a:r>
              <a:rPr lang="en-US" sz="2000" dirty="0">
                <a:solidFill>
                  <a:srgbClr val="000099"/>
                </a:solidFill>
              </a:rPr>
              <a:t>Although instrument uncertainty is half the smallest division on the ruler, because there are two uncertainties in the game, the uncertainty in the case of reading with a ruler is</a:t>
            </a:r>
          </a:p>
        </p:txBody>
      </p:sp>
      <p:sp>
        <p:nvSpPr>
          <p:cNvPr id="11" name="TextBox 10"/>
          <p:cNvSpPr txBox="1"/>
          <p:nvPr/>
        </p:nvSpPr>
        <p:spPr>
          <a:xfrm>
            <a:off x="304843" y="5867400"/>
            <a:ext cx="8278483" cy="707886"/>
          </a:xfrm>
          <a:prstGeom prst="rect">
            <a:avLst/>
          </a:prstGeom>
          <a:solidFill>
            <a:srgbClr val="FF9966"/>
          </a:solidFill>
        </p:spPr>
        <p:txBody>
          <a:bodyPr wrap="square" rtlCol="0">
            <a:spAutoFit/>
          </a:bodyPr>
          <a:lstStyle/>
          <a:p>
            <a:r>
              <a:rPr lang="en-US" sz="2000" dirty="0"/>
              <a:t>Different sites report different rules for ruler. Both have its own logic. </a:t>
            </a:r>
          </a:p>
          <a:p>
            <a:r>
              <a:rPr lang="en-US" sz="2000" dirty="0"/>
              <a:t>You can use either ½ of the smallest increment or the whole one if you explain</a:t>
            </a:r>
          </a:p>
        </p:txBody>
      </p:sp>
      <p:sp>
        <p:nvSpPr>
          <p:cNvPr id="12" name="Rectangle 11"/>
          <p:cNvSpPr/>
          <p:nvPr/>
        </p:nvSpPr>
        <p:spPr>
          <a:xfrm>
            <a:off x="408317" y="164068"/>
            <a:ext cx="8763000" cy="523220"/>
          </a:xfrm>
          <a:prstGeom prst="rect">
            <a:avLst/>
          </a:prstGeom>
        </p:spPr>
        <p:txBody>
          <a:bodyPr wrap="square">
            <a:spAutoFit/>
          </a:bodyPr>
          <a:lstStyle/>
          <a:p>
            <a:r>
              <a:rPr lang="en-US" sz="2800" dirty="0">
                <a:solidFill>
                  <a:srgbClr val="C00000"/>
                </a:solidFill>
                <a:effectLst>
                  <a:outerShdw blurRad="38100" dist="38100" dir="2700000" algn="tl">
                    <a:srgbClr val="000000">
                      <a:alpha val="43137"/>
                    </a:srgbClr>
                  </a:outerShdw>
                </a:effectLst>
                <a:cs typeface="Arial" panose="020B0604020202020204" pitchFamily="34" charset="0"/>
              </a:rPr>
              <a:t>Uncertainty for a Single Measurement (1 trial) </a:t>
            </a:r>
          </a:p>
        </p:txBody>
      </p:sp>
      <p:sp>
        <p:nvSpPr>
          <p:cNvPr id="13" name="Rectangle 12"/>
          <p:cNvSpPr/>
          <p:nvPr/>
        </p:nvSpPr>
        <p:spPr>
          <a:xfrm>
            <a:off x="240716" y="893128"/>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Tree>
    <p:extLst>
      <p:ext uri="{BB962C8B-B14F-4D97-AF65-F5344CB8AC3E}">
        <p14:creationId xmlns:p14="http://schemas.microsoft.com/office/powerpoint/2010/main" val="4604438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anim calcmode="lin" valueType="num">
                                      <p:cBhvr>
                                        <p:cTn id="16" dur="250" fill="hold"/>
                                        <p:tgtEl>
                                          <p:spTgt spid="5"/>
                                        </p:tgtEl>
                                        <p:attrNameLst>
                                          <p:attrName>ppt_x</p:attrName>
                                        </p:attrNameLst>
                                      </p:cBhvr>
                                      <p:tavLst>
                                        <p:tav tm="0">
                                          <p:val>
                                            <p:strVal val="#ppt_x"/>
                                          </p:val>
                                        </p:tav>
                                        <p:tav tm="100000">
                                          <p:val>
                                            <p:strVal val="#ppt_x"/>
                                          </p:val>
                                        </p:tav>
                                      </p:tavLst>
                                    </p:anim>
                                    <p:anim calcmode="lin" valueType="num">
                                      <p:cBhvr>
                                        <p:cTn id="17"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763000" cy="954107"/>
          </a:xfrm>
          <a:prstGeom prst="rect">
            <a:avLst/>
          </a:prstGeom>
        </p:spPr>
        <p:txBody>
          <a:bodyPr wrap="square">
            <a:spAutoFit/>
          </a:bodyPr>
          <a:lstStyle/>
          <a:p>
            <a:r>
              <a:rPr lang="en-US" sz="2800" dirty="0">
                <a:solidFill>
                  <a:srgbClr val="C00000"/>
                </a:solidFill>
                <a:effectLst>
                  <a:outerShdw blurRad="38100" dist="38100" dir="2700000" algn="tl">
                    <a:srgbClr val="000000">
                      <a:alpha val="43137"/>
                    </a:srgbClr>
                  </a:outerShdw>
                </a:effectLst>
                <a:cs typeface="Arial" panose="020B0604020202020204" pitchFamily="34" charset="0"/>
              </a:rPr>
              <a:t>Uncertainty for a Single Measurement (1 trial) can be estimated uncertainty </a:t>
            </a:r>
          </a:p>
        </p:txBody>
      </p:sp>
      <p:sp>
        <p:nvSpPr>
          <p:cNvPr id="4" name="Rectangle 3"/>
          <p:cNvSpPr/>
          <p:nvPr/>
        </p:nvSpPr>
        <p:spPr>
          <a:xfrm>
            <a:off x="369627" y="1034179"/>
            <a:ext cx="9764280" cy="400110"/>
          </a:xfrm>
          <a:prstGeom prst="rect">
            <a:avLst/>
          </a:prstGeom>
        </p:spPr>
        <p:txBody>
          <a:bodyPr wrap="square">
            <a:spAutoFit/>
          </a:bodyPr>
          <a:lstStyle/>
          <a:p>
            <a:r>
              <a:rPr lang="en-US" sz="2000" dirty="0">
                <a:solidFill>
                  <a:srgbClr val="080808"/>
                </a:solidFill>
              </a:rPr>
              <a:t>A stop-watch which measures to 1/100 of a second measures time to be 1s: </a:t>
            </a:r>
          </a:p>
        </p:txBody>
      </p:sp>
      <p:sp>
        <p:nvSpPr>
          <p:cNvPr id="5" name="Rectangle 4"/>
          <p:cNvSpPr/>
          <p:nvPr/>
        </p:nvSpPr>
        <p:spPr>
          <a:xfrm>
            <a:off x="2933924" y="1482987"/>
            <a:ext cx="1682860" cy="400110"/>
          </a:xfrm>
          <a:prstGeom prst="rect">
            <a:avLst/>
          </a:prstGeom>
        </p:spPr>
        <p:txBody>
          <a:bodyPr wrap="square">
            <a:spAutoFit/>
          </a:bodyPr>
          <a:lstStyle/>
          <a:p>
            <a:r>
              <a:rPr lang="en-US" sz="2000" dirty="0">
                <a:solidFill>
                  <a:srgbClr val="080808"/>
                </a:solidFill>
              </a:rPr>
              <a:t>t = 1s ± 0·01s</a:t>
            </a:r>
          </a:p>
        </p:txBody>
      </p:sp>
      <p:sp>
        <p:nvSpPr>
          <p:cNvPr id="6" name="Rectangle 5"/>
          <p:cNvSpPr/>
          <p:nvPr/>
        </p:nvSpPr>
        <p:spPr>
          <a:xfrm>
            <a:off x="3160067" y="2070300"/>
            <a:ext cx="5978857" cy="400110"/>
          </a:xfrm>
          <a:prstGeom prst="rect">
            <a:avLst/>
          </a:prstGeom>
        </p:spPr>
        <p:txBody>
          <a:bodyPr wrap="square">
            <a:spAutoFit/>
          </a:bodyPr>
          <a:lstStyle/>
          <a:p>
            <a:r>
              <a:rPr lang="en-US" sz="2000" dirty="0">
                <a:solidFill>
                  <a:srgbClr val="080808"/>
                </a:solidFill>
              </a:rPr>
              <a:t>(equivalent to say: time t is between 0·99s and 1·01s)</a:t>
            </a:r>
          </a:p>
        </p:txBody>
      </p:sp>
      <p:sp>
        <p:nvSpPr>
          <p:cNvPr id="7" name="Rectangle 6"/>
          <p:cNvSpPr/>
          <p:nvPr/>
        </p:nvSpPr>
        <p:spPr>
          <a:xfrm>
            <a:off x="369627" y="2518208"/>
            <a:ext cx="8794845" cy="1323439"/>
          </a:xfrm>
          <a:prstGeom prst="rect">
            <a:avLst/>
          </a:prstGeom>
        </p:spPr>
        <p:txBody>
          <a:bodyPr wrap="square">
            <a:spAutoFit/>
          </a:bodyPr>
          <a:lstStyle/>
          <a:p>
            <a:r>
              <a:rPr lang="en-US" sz="2000" dirty="0">
                <a:solidFill>
                  <a:srgbClr val="080808"/>
                </a:solidFill>
              </a:rPr>
              <a:t>This sounds quite good until you remember that the </a:t>
            </a:r>
            <a:r>
              <a:rPr lang="en-US" sz="2000" i="1" dirty="0">
                <a:solidFill>
                  <a:srgbClr val="080808"/>
                </a:solidFill>
              </a:rPr>
              <a:t>reaction-time</a:t>
            </a:r>
            <a:r>
              <a:rPr lang="en-US" sz="2000" dirty="0">
                <a:solidFill>
                  <a:srgbClr val="080808"/>
                </a:solidFill>
              </a:rPr>
              <a:t> of the person using the watch might be about 0·15s. Now considering the measurement again, with a possible 0·15s at the </a:t>
            </a:r>
            <a:r>
              <a:rPr lang="en-US" sz="2000" i="1" dirty="0">
                <a:solidFill>
                  <a:srgbClr val="080808"/>
                </a:solidFill>
              </a:rPr>
              <a:t>starting and stopping </a:t>
            </a:r>
            <a:r>
              <a:rPr lang="en-US" sz="2000" dirty="0">
                <a:solidFill>
                  <a:srgbClr val="080808"/>
                </a:solidFill>
              </a:rPr>
              <a:t>time of the watch, we should now state the result as</a:t>
            </a:r>
          </a:p>
        </p:txBody>
      </p:sp>
      <p:sp>
        <p:nvSpPr>
          <p:cNvPr id="8" name="Rectangle 7"/>
          <p:cNvSpPr/>
          <p:nvPr/>
        </p:nvSpPr>
        <p:spPr>
          <a:xfrm>
            <a:off x="1418392" y="4028846"/>
            <a:ext cx="2383120" cy="400110"/>
          </a:xfrm>
          <a:prstGeom prst="rect">
            <a:avLst/>
          </a:prstGeom>
        </p:spPr>
        <p:txBody>
          <a:bodyPr wrap="square">
            <a:spAutoFit/>
          </a:bodyPr>
          <a:lstStyle/>
          <a:p>
            <a:r>
              <a:rPr lang="en-US" sz="2000" dirty="0">
                <a:solidFill>
                  <a:srgbClr val="080808"/>
                </a:solidFill>
              </a:rPr>
              <a:t>t = (1s ± 0·3)s</a:t>
            </a:r>
          </a:p>
        </p:txBody>
      </p:sp>
      <p:sp>
        <p:nvSpPr>
          <p:cNvPr id="9" name="Rectangle 8"/>
          <p:cNvSpPr/>
          <p:nvPr/>
        </p:nvSpPr>
        <p:spPr>
          <a:xfrm>
            <a:off x="3581400" y="4015199"/>
            <a:ext cx="5681036" cy="400110"/>
          </a:xfrm>
          <a:prstGeom prst="rect">
            <a:avLst/>
          </a:prstGeom>
        </p:spPr>
        <p:txBody>
          <a:bodyPr wrap="square">
            <a:spAutoFit/>
          </a:bodyPr>
          <a:lstStyle/>
          <a:p>
            <a:r>
              <a:rPr lang="en-US" sz="2000" dirty="0">
                <a:solidFill>
                  <a:srgbClr val="080808"/>
                </a:solidFill>
              </a:rPr>
              <a:t>In other words, t is between about </a:t>
            </a:r>
            <a:r>
              <a:rPr lang="en-US" sz="2000" b="1" dirty="0">
                <a:solidFill>
                  <a:srgbClr val="080808"/>
                </a:solidFill>
              </a:rPr>
              <a:t>0·7s and 1·3s</a:t>
            </a:r>
            <a:r>
              <a:rPr lang="en-US" sz="2000" dirty="0">
                <a:solidFill>
                  <a:srgbClr val="080808"/>
                </a:solidFill>
              </a:rPr>
              <a:t>.</a:t>
            </a:r>
          </a:p>
        </p:txBody>
      </p:sp>
      <p:sp>
        <p:nvSpPr>
          <p:cNvPr id="10" name="Rectangle 9"/>
          <p:cNvSpPr/>
          <p:nvPr/>
        </p:nvSpPr>
        <p:spPr>
          <a:xfrm>
            <a:off x="304800" y="4538303"/>
            <a:ext cx="8915400" cy="1754326"/>
          </a:xfrm>
          <a:prstGeom prst="rect">
            <a:avLst/>
          </a:prstGeom>
        </p:spPr>
        <p:txBody>
          <a:bodyPr wrap="square">
            <a:spAutoFit/>
          </a:bodyPr>
          <a:lstStyle/>
          <a:p>
            <a:r>
              <a:rPr lang="en-US" dirty="0">
                <a:solidFill>
                  <a:srgbClr val="080808"/>
                </a:solidFill>
                <a:latin typeface="+mj-lt"/>
                <a:cs typeface="Arial" panose="020B0604020202020204" pitchFamily="34" charset="0"/>
              </a:rPr>
              <a:t>CONCLUSION: The experimenter can determine the error to be different from instrument uncertainty </a:t>
            </a:r>
            <a:r>
              <a:rPr lang="en-US" dirty="0">
                <a:solidFill>
                  <a:srgbClr val="080808"/>
                </a:solidFill>
                <a:effectLst>
                  <a:outerShdw blurRad="38100" dist="38100" dir="2700000" algn="tl">
                    <a:srgbClr val="000000">
                      <a:alpha val="43137"/>
                    </a:srgbClr>
                  </a:outerShdw>
                </a:effectLst>
                <a:latin typeface="+mj-lt"/>
                <a:cs typeface="Arial" panose="020B0604020202020204" pitchFamily="34" charset="0"/>
              </a:rPr>
              <a:t>provided some justification</a:t>
            </a:r>
            <a:r>
              <a:rPr lang="en-US" dirty="0">
                <a:solidFill>
                  <a:srgbClr val="080808"/>
                </a:solidFill>
                <a:latin typeface="+mj-lt"/>
                <a:cs typeface="Arial" panose="020B0604020202020204" pitchFamily="34" charset="0"/>
              </a:rPr>
              <a:t> can be given. For example, mercury and alcohol  thermometers are quite often not as accurate as the instrument uncertainty says. Instrument uncertainty when measuring time with stopwatch is certainly not the one stated by manufacturer – usually 0.01 s. It is ridiculous since you could never, ever move your thumb that fast!  </a:t>
            </a:r>
          </a:p>
        </p:txBody>
      </p:sp>
    </p:spTree>
    <p:extLst>
      <p:ext uri="{BB962C8B-B14F-4D97-AF65-F5344CB8AC3E}">
        <p14:creationId xmlns:p14="http://schemas.microsoft.com/office/powerpoint/2010/main" val="4043344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61107" cy="461665"/>
          </a:xfrm>
          <a:prstGeom prst="rect">
            <a:avLst/>
          </a:prstGeom>
        </p:spPr>
        <p:txBody>
          <a:bodyPr wrap="none">
            <a:spAutoFit/>
          </a:bodyPr>
          <a:lstStyle/>
          <a:p>
            <a:r>
              <a:rPr lang="en-US" sz="2400" dirty="0">
                <a:solidFill>
                  <a:srgbClr val="C00000"/>
                </a:solidFill>
                <a:effectLst>
                  <a:outerShdw blurRad="38100" dist="38100" dir="2700000" algn="tl">
                    <a:srgbClr val="000000">
                      <a:alpha val="43137"/>
                    </a:srgbClr>
                  </a:outerShdw>
                </a:effectLst>
                <a:cs typeface="Arial" panose="020B0604020202020204" pitchFamily="34" charset="0"/>
              </a:rPr>
              <a:t>2.  Calculating uncertainty range from several repeated measurements</a:t>
            </a:r>
          </a:p>
        </p:txBody>
      </p:sp>
      <p:sp>
        <p:nvSpPr>
          <p:cNvPr id="22" name="Rectangle 21"/>
          <p:cNvSpPr/>
          <p:nvPr/>
        </p:nvSpPr>
        <p:spPr>
          <a:xfrm>
            <a:off x="536740" y="1600292"/>
            <a:ext cx="7770722" cy="323165"/>
          </a:xfrm>
          <a:prstGeom prst="rect">
            <a:avLst/>
          </a:prstGeom>
        </p:spPr>
        <p:txBody>
          <a:bodyPr wrap="square">
            <a:spAutoFit/>
          </a:bodyPr>
          <a:lstStyle/>
          <a:p>
            <a:pPr>
              <a:lnSpc>
                <a:spcPts val="1800"/>
              </a:lnSpc>
            </a:pPr>
            <a:r>
              <a:rPr lang="en-US" sz="2000" b="1" i="1" dirty="0">
                <a:solidFill>
                  <a:srgbClr val="000000"/>
                </a:solidFill>
                <a:effectLst>
                  <a:outerShdw blurRad="38100" dist="38100" dir="2700000" algn="tl">
                    <a:srgbClr val="000000">
                      <a:alpha val="43137"/>
                    </a:srgbClr>
                  </a:outerShdw>
                </a:effectLst>
                <a:cs typeface="Arial" panose="020B0604020202020204" pitchFamily="34" charset="0"/>
              </a:rPr>
              <a:t>Unfortunately</a:t>
            </a:r>
            <a:r>
              <a:rPr lang="en-US" sz="2000" dirty="0">
                <a:solidFill>
                  <a:srgbClr val="000000"/>
                </a:solidFill>
                <a:cs typeface="Arial" panose="020B0604020202020204" pitchFamily="34" charset="0"/>
              </a:rPr>
              <a:t>, there is </a:t>
            </a:r>
            <a:r>
              <a:rPr lang="en-US" sz="2000" b="1" i="1" dirty="0">
                <a:solidFill>
                  <a:srgbClr val="000000"/>
                </a:solidFill>
                <a:effectLst>
                  <a:outerShdw blurRad="38100" dist="38100" dir="2700000" algn="tl">
                    <a:srgbClr val="000000">
                      <a:alpha val="43137"/>
                    </a:srgbClr>
                  </a:outerShdw>
                </a:effectLst>
                <a:cs typeface="Arial" panose="020B0604020202020204" pitchFamily="34" charset="0"/>
              </a:rPr>
              <a:t>no</a:t>
            </a:r>
            <a:r>
              <a:rPr lang="en-US" sz="2000" dirty="0">
                <a:solidFill>
                  <a:srgbClr val="000000"/>
                </a:solidFill>
                <a:effectLst>
                  <a:outerShdw blurRad="38100" dist="38100" dir="2700000" algn="tl">
                    <a:srgbClr val="000000">
                      <a:alpha val="43137"/>
                    </a:srgbClr>
                  </a:outerShdw>
                </a:effectLst>
                <a:cs typeface="Arial" panose="020B0604020202020204" pitchFamily="34" charset="0"/>
              </a:rPr>
              <a:t> </a:t>
            </a:r>
            <a:r>
              <a:rPr lang="en-US" sz="2000" dirty="0">
                <a:solidFill>
                  <a:srgbClr val="000000"/>
                </a:solidFill>
                <a:cs typeface="Arial" panose="020B0604020202020204" pitchFamily="34" charset="0"/>
              </a:rPr>
              <a:t>general rule for determining the uncertainty.</a:t>
            </a:r>
          </a:p>
        </p:txBody>
      </p:sp>
      <p:sp>
        <p:nvSpPr>
          <p:cNvPr id="7" name="Rectangle 6"/>
          <p:cNvSpPr/>
          <p:nvPr/>
        </p:nvSpPr>
        <p:spPr>
          <a:xfrm>
            <a:off x="1218361" y="743426"/>
            <a:ext cx="6248400" cy="400110"/>
          </a:xfrm>
          <a:prstGeom prst="rect">
            <a:avLst/>
          </a:prstGeom>
        </p:spPr>
        <p:txBody>
          <a:bodyPr wrap="square">
            <a:spAutoFit/>
          </a:bodyPr>
          <a:lstStyle/>
          <a:p>
            <a:pPr eaLnBrk="0" fontAlgn="base" hangingPunct="0"/>
            <a:r>
              <a:rPr lang="en-US" sz="2000" i="1" dirty="0">
                <a:solidFill>
                  <a:srgbClr val="C00000"/>
                </a:solidFill>
                <a:effectLst>
                  <a:outerShdw blurRad="38100" dist="38100" dir="2700000" algn="tl" rotWithShape="0">
                    <a:srgbClr val="000000">
                      <a:alpha val="43000"/>
                    </a:srgbClr>
                  </a:outerShdw>
                </a:effectLst>
              </a:rPr>
              <a:t>measurement = (average ± absolute uncertainty) unit</a:t>
            </a:r>
            <a:endParaRPr lang="en-US" sz="2000" dirty="0">
              <a:solidFill>
                <a:srgbClr val="C00000"/>
              </a:solidFill>
              <a:effectLst/>
            </a:endParaRPr>
          </a:p>
        </p:txBody>
      </p:sp>
      <p:sp>
        <p:nvSpPr>
          <p:cNvPr id="14" name="TextBox 13"/>
          <p:cNvSpPr txBox="1"/>
          <p:nvPr/>
        </p:nvSpPr>
        <p:spPr>
          <a:xfrm>
            <a:off x="360990" y="2422505"/>
            <a:ext cx="8391525" cy="400110"/>
          </a:xfrm>
          <a:prstGeom prst="rect">
            <a:avLst/>
          </a:prstGeom>
          <a:noFill/>
        </p:spPr>
        <p:txBody>
          <a:bodyPr wrap="square" rtlCol="0">
            <a:spAutoFit/>
          </a:bodyPr>
          <a:lstStyle/>
          <a:p>
            <a:r>
              <a:rPr lang="en-US" sz="2000" dirty="0">
                <a:solidFill>
                  <a:srgbClr val="C00000"/>
                </a:solidFill>
                <a:effectLst>
                  <a:outerShdw blurRad="38100" dist="38100" dir="2700000" algn="tl">
                    <a:srgbClr val="000000">
                      <a:alpha val="43137"/>
                    </a:srgbClr>
                  </a:outerShdw>
                </a:effectLst>
                <a:cs typeface="Arial" panose="020B0604020202020204" pitchFamily="34" charset="0"/>
              </a:rPr>
              <a:t>The following is the IB guideline (at the moment) for uncertainties in IA</a:t>
            </a:r>
            <a:endParaRPr lang="en-US" sz="2000" dirty="0">
              <a:solidFill>
                <a:srgbClr val="000099"/>
              </a:solidFill>
              <a:cs typeface="Arial" panose="020B0604020202020204" pitchFamily="34" charset="0"/>
            </a:endParaRPr>
          </a:p>
        </p:txBody>
      </p:sp>
      <p:sp>
        <p:nvSpPr>
          <p:cNvPr id="15" name="Rectangle 14"/>
          <p:cNvSpPr/>
          <p:nvPr/>
        </p:nvSpPr>
        <p:spPr>
          <a:xfrm>
            <a:off x="536740" y="3153442"/>
            <a:ext cx="7213601" cy="400110"/>
          </a:xfrm>
          <a:prstGeom prst="rect">
            <a:avLst/>
          </a:prstGeom>
        </p:spPr>
        <p:txBody>
          <a:bodyPr wrap="square">
            <a:spAutoFit/>
          </a:bodyPr>
          <a:lstStyle/>
          <a:p>
            <a:r>
              <a:rPr lang="en-US" sz="2000" dirty="0">
                <a:solidFill>
                  <a:srgbClr val="C84340">
                    <a:lumMod val="50000"/>
                  </a:srgbClr>
                </a:solidFill>
                <a:cs typeface="Arial" panose="020B0604020202020204" pitchFamily="34" charset="0"/>
              </a:rPr>
              <a:t>▪ n trials of quantity x leads to distribution of values (x</a:t>
            </a:r>
            <a:r>
              <a:rPr lang="en-US" sz="2000" baseline="-25000" dirty="0">
                <a:solidFill>
                  <a:srgbClr val="C84340">
                    <a:lumMod val="50000"/>
                  </a:srgbClr>
                </a:solidFill>
                <a:cs typeface="Arial" panose="020B0604020202020204" pitchFamily="34" charset="0"/>
              </a:rPr>
              <a:t>1</a:t>
            </a:r>
            <a:r>
              <a:rPr lang="en-US" sz="2000" dirty="0">
                <a:solidFill>
                  <a:srgbClr val="C84340">
                    <a:lumMod val="50000"/>
                  </a:srgbClr>
                </a:solidFill>
                <a:cs typeface="Arial" panose="020B0604020202020204" pitchFamily="34" charset="0"/>
              </a:rPr>
              <a:t>, x</a:t>
            </a:r>
            <a:r>
              <a:rPr lang="en-US" sz="2000" baseline="-25000" dirty="0">
                <a:solidFill>
                  <a:srgbClr val="C84340">
                    <a:lumMod val="50000"/>
                  </a:srgbClr>
                </a:solidFill>
                <a:cs typeface="Arial" panose="020B0604020202020204" pitchFamily="34" charset="0"/>
              </a:rPr>
              <a:t>2</a:t>
            </a:r>
            <a:r>
              <a:rPr lang="en-US" sz="2000" dirty="0">
                <a:solidFill>
                  <a:srgbClr val="C84340">
                    <a:lumMod val="50000"/>
                  </a:srgbClr>
                </a:solidFill>
                <a:cs typeface="Arial" panose="020B0604020202020204" pitchFamily="34" charset="0"/>
              </a:rPr>
              <a:t>, x</a:t>
            </a:r>
            <a:r>
              <a:rPr lang="en-US" sz="2000" baseline="-25000" dirty="0">
                <a:solidFill>
                  <a:srgbClr val="C84340">
                    <a:lumMod val="50000"/>
                  </a:srgbClr>
                </a:solidFill>
                <a:cs typeface="Arial" panose="020B0604020202020204" pitchFamily="34" charset="0"/>
              </a:rPr>
              <a:t>3</a:t>
            </a:r>
            <a:r>
              <a:rPr lang="en-US" sz="2000" dirty="0">
                <a:solidFill>
                  <a:srgbClr val="C84340">
                    <a:lumMod val="50000"/>
                  </a:srgbClr>
                </a:solidFill>
                <a:cs typeface="Arial" panose="020B0604020202020204" pitchFamily="34" charset="0"/>
              </a:rPr>
              <a:t>,…) </a:t>
            </a:r>
          </a:p>
        </p:txBody>
      </p:sp>
      <p:sp>
        <p:nvSpPr>
          <p:cNvPr id="16" name="Rectangle 15"/>
          <p:cNvSpPr/>
          <p:nvPr/>
        </p:nvSpPr>
        <p:spPr>
          <a:xfrm>
            <a:off x="218921" y="6019800"/>
            <a:ext cx="8247279" cy="400110"/>
          </a:xfrm>
          <a:prstGeom prst="rect">
            <a:avLst/>
          </a:prstGeom>
          <a:solidFill>
            <a:srgbClr val="FF9966"/>
          </a:solidFill>
        </p:spPr>
        <p:txBody>
          <a:bodyPr wrap="square">
            <a:spAutoFit/>
          </a:bodyPr>
          <a:lstStyle/>
          <a:p>
            <a:r>
              <a:rPr lang="en-US" sz="2000" dirty="0">
                <a:solidFill>
                  <a:srgbClr val="C84340">
                    <a:lumMod val="50000"/>
                  </a:srgbClr>
                </a:solidFill>
                <a:cs typeface="Arial" panose="020B0604020202020204" pitchFamily="34" charset="0"/>
              </a:rPr>
              <a:t>Don’t forget that each individual measurement has </a:t>
            </a:r>
            <a:r>
              <a:rPr lang="en-US" sz="2000" dirty="0">
                <a:solidFill>
                  <a:srgbClr val="C00000"/>
                </a:solidFill>
                <a:effectLst>
                  <a:outerShdw blurRad="38100" dist="38100" dir="2700000" algn="tl">
                    <a:srgbClr val="000000">
                      <a:alpha val="43137"/>
                    </a:srgbClr>
                  </a:outerShdw>
                </a:effectLst>
                <a:cs typeface="Arial" panose="020B0604020202020204" pitchFamily="34" charset="0"/>
              </a:rPr>
              <a:t>r</a:t>
            </a:r>
            <a:r>
              <a:rPr lang="en-US" sz="2000" dirty="0">
                <a:solidFill>
                  <a:srgbClr val="C00000"/>
                </a:solidFill>
                <a:effectLst>
                  <a:outerShdw blurRad="38100" dist="38100" dir="2700000" algn="tl">
                    <a:srgbClr val="000000">
                      <a:alpha val="43137"/>
                    </a:srgbClr>
                  </a:outerShdw>
                </a:effectLst>
              </a:rPr>
              <a:t>eadability</a:t>
            </a:r>
            <a:r>
              <a:rPr lang="en-US" sz="2000" dirty="0">
                <a:solidFill>
                  <a:srgbClr val="C84340">
                    <a:lumMod val="50000"/>
                  </a:srgbClr>
                </a:solidFill>
                <a:cs typeface="Arial" panose="020B0604020202020204" pitchFamily="34" charset="0"/>
              </a:rPr>
              <a:t> uncertainty</a:t>
            </a:r>
            <a:endParaRPr lang="en-US" sz="2000" dirty="0">
              <a:solidFill>
                <a:srgbClr val="4D5B6B"/>
              </a:solidFill>
            </a:endParaRPr>
          </a:p>
        </p:txBody>
      </p:sp>
      <mc:AlternateContent xmlns:mc="http://schemas.openxmlformats.org/markup-compatibility/2006" xmlns:a14="http://schemas.microsoft.com/office/drawing/2010/main">
        <mc:Choice Requires="a14">
          <p:sp>
            <p:nvSpPr>
              <p:cNvPr id="18" name="Rectangle 17"/>
              <p:cNvSpPr/>
              <p:nvPr/>
            </p:nvSpPr>
            <p:spPr>
              <a:xfrm>
                <a:off x="586475" y="3968664"/>
                <a:ext cx="7467600" cy="526298"/>
              </a:xfrm>
              <a:prstGeom prst="rect">
                <a:avLst/>
              </a:prstGeom>
            </p:spPr>
            <p:txBody>
              <a:bodyPr wrap="square">
                <a:spAutoFit/>
              </a:bodyPr>
              <a:lstStyle/>
              <a:p>
                <a:r>
                  <a:rPr lang="en-US" sz="2000" dirty="0">
                    <a:solidFill>
                      <a:srgbClr val="C84340">
                        <a:lumMod val="50000"/>
                      </a:srgbClr>
                    </a:solidFill>
                  </a:rPr>
                  <a:t>▪ </a:t>
                </a:r>
                <a14:m>
                  <m:oMath xmlns:m="http://schemas.openxmlformats.org/officeDocument/2006/math">
                    <m:r>
                      <a:rPr lang="en-US" sz="1900" b="0" i="1" smtClean="0">
                        <a:solidFill>
                          <a:srgbClr val="C84340">
                            <a:lumMod val="50000"/>
                          </a:srgbClr>
                        </a:solidFill>
                        <a:latin typeface="Cambria Math"/>
                      </a:rPr>
                      <m:t>𝐴𝑣𝑒𝑟𝑎𝑔𝑒</m:t>
                    </m:r>
                    <m:r>
                      <a:rPr lang="en-US" sz="1900" b="0" i="1" smtClean="0">
                        <a:solidFill>
                          <a:srgbClr val="C84340">
                            <a:lumMod val="50000"/>
                          </a:srgbClr>
                        </a:solidFill>
                        <a:latin typeface="Cambria Math"/>
                      </a:rPr>
                      <m:t> </m:t>
                    </m:r>
                    <m:r>
                      <a:rPr lang="en-US" sz="1900" b="0" i="1" smtClean="0">
                        <a:solidFill>
                          <a:srgbClr val="C84340">
                            <a:lumMod val="50000"/>
                          </a:srgbClr>
                        </a:solidFill>
                        <a:latin typeface="Cambria Math"/>
                      </a:rPr>
                      <m:t>𝑣𝑎𝑙𝑢𝑒</m:t>
                    </m:r>
                    <m:r>
                      <a:rPr lang="en-US" sz="1900" b="0" i="1">
                        <a:solidFill>
                          <a:srgbClr val="C84340">
                            <a:lumMod val="50000"/>
                          </a:srgbClr>
                        </a:solidFill>
                        <a:latin typeface="Cambria Math"/>
                      </a:rPr>
                      <m:t>  </m:t>
                    </m:r>
                    <m:sSub>
                      <m:sSubPr>
                        <m:ctrlPr>
                          <a:rPr lang="en-US" sz="1900" i="1" smtClean="0">
                            <a:solidFill>
                              <a:srgbClr val="C84340">
                                <a:lumMod val="50000"/>
                              </a:srgbClr>
                            </a:solidFill>
                            <a:latin typeface="Cambria Math" panose="02040503050406030204" pitchFamily="18" charset="0"/>
                          </a:rPr>
                        </m:ctrlPr>
                      </m:sSubPr>
                      <m:e>
                        <m:r>
                          <a:rPr lang="en-US" sz="1900" b="0" i="1" smtClean="0">
                            <a:solidFill>
                              <a:srgbClr val="C84340">
                                <a:lumMod val="50000"/>
                              </a:srgbClr>
                            </a:solidFill>
                            <a:latin typeface="Cambria Math"/>
                          </a:rPr>
                          <m:t>                                                                            </m:t>
                        </m:r>
                        <m:r>
                          <a:rPr lang="en-US" sz="1900" b="0" i="1" smtClean="0">
                            <a:solidFill>
                              <a:srgbClr val="C84340">
                                <a:lumMod val="50000"/>
                              </a:srgbClr>
                            </a:solidFill>
                            <a:latin typeface="Cambria Math"/>
                          </a:rPr>
                          <m:t>𝑥</m:t>
                        </m:r>
                      </m:e>
                      <m:sub>
                        <m:r>
                          <a:rPr lang="en-US" sz="1900" b="0" i="1" smtClean="0">
                            <a:solidFill>
                              <a:srgbClr val="C84340">
                                <a:lumMod val="50000"/>
                              </a:srgbClr>
                            </a:solidFill>
                            <a:latin typeface="Cambria Math"/>
                          </a:rPr>
                          <m:t>𝑎𝑣𝑔</m:t>
                        </m:r>
                      </m:sub>
                    </m:sSub>
                    <m:r>
                      <a:rPr lang="it-IT" sz="1900" b="0" i="1">
                        <a:solidFill>
                          <a:srgbClr val="C84340">
                            <a:lumMod val="50000"/>
                          </a:srgbClr>
                        </a:solidFill>
                        <a:latin typeface="Cambria Math"/>
                      </a:rPr>
                      <m:t>= </m:t>
                    </m:r>
                    <m:f>
                      <m:fPr>
                        <m:ctrlPr>
                          <a:rPr lang="en-US" sz="1900" i="1">
                            <a:solidFill>
                              <a:srgbClr val="C84340">
                                <a:lumMod val="50000"/>
                              </a:srgbClr>
                            </a:solidFill>
                            <a:latin typeface="Cambria Math" panose="02040503050406030204" pitchFamily="18" charset="0"/>
                          </a:rPr>
                        </m:ctrlPr>
                      </m:fPr>
                      <m:num>
                        <m:nary>
                          <m:naryPr>
                            <m:chr m:val="∑"/>
                            <m:limLoc m:val="undOvr"/>
                            <m:subHide m:val="on"/>
                            <m:supHide m:val="on"/>
                            <m:ctrlPr>
                              <a:rPr lang="en-US" sz="1900" i="1">
                                <a:solidFill>
                                  <a:srgbClr val="C84340">
                                    <a:lumMod val="50000"/>
                                  </a:srgbClr>
                                </a:solidFill>
                                <a:latin typeface="Cambria Math" panose="02040503050406030204" pitchFamily="18" charset="0"/>
                              </a:rPr>
                            </m:ctrlPr>
                          </m:naryPr>
                          <m:sub/>
                          <m:sup/>
                          <m:e>
                            <m:sSub>
                              <m:sSubPr>
                                <m:ctrlPr>
                                  <a:rPr lang="en-US" sz="1900" i="1">
                                    <a:solidFill>
                                      <a:srgbClr val="C84340">
                                        <a:lumMod val="50000"/>
                                      </a:srgbClr>
                                    </a:solidFill>
                                    <a:latin typeface="Cambria Math" panose="02040503050406030204" pitchFamily="18" charset="0"/>
                                  </a:rPr>
                                </m:ctrlPr>
                              </m:sSubPr>
                              <m:e>
                                <m:r>
                                  <a:rPr lang="it-IT" sz="1900" b="0" i="1">
                                    <a:solidFill>
                                      <a:srgbClr val="C84340">
                                        <a:lumMod val="50000"/>
                                      </a:srgbClr>
                                    </a:solidFill>
                                    <a:latin typeface="Cambria Math"/>
                                  </a:rPr>
                                  <m:t>𝑥</m:t>
                                </m:r>
                              </m:e>
                              <m:sub>
                                <m:r>
                                  <a:rPr lang="it-IT" sz="1900" b="0" i="1">
                                    <a:solidFill>
                                      <a:srgbClr val="C84340">
                                        <a:lumMod val="50000"/>
                                      </a:srgbClr>
                                    </a:solidFill>
                                    <a:latin typeface="Cambria Math"/>
                                  </a:rPr>
                                  <m:t>𝑖</m:t>
                                </m:r>
                              </m:sub>
                            </m:sSub>
                          </m:e>
                        </m:nary>
                      </m:num>
                      <m:den>
                        <m:r>
                          <a:rPr lang="it-IT" sz="1900" b="0" i="1">
                            <a:solidFill>
                              <a:srgbClr val="C84340">
                                <a:lumMod val="50000"/>
                              </a:srgbClr>
                            </a:solidFill>
                            <a:latin typeface="Cambria Math"/>
                          </a:rPr>
                          <m:t>𝑛</m:t>
                        </m:r>
                      </m:den>
                    </m:f>
                    <m:r>
                      <a:rPr lang="it-IT" sz="1900" b="0" i="1">
                        <a:solidFill>
                          <a:srgbClr val="C84340">
                            <a:lumMod val="50000"/>
                          </a:srgbClr>
                        </a:solidFill>
                        <a:latin typeface="Cambria Math"/>
                      </a:rPr>
                      <m:t> </m:t>
                    </m:r>
                  </m:oMath>
                </a14:m>
                <a:endParaRPr lang="en-US" sz="1900" dirty="0">
                  <a:solidFill>
                    <a:srgbClr val="C84340">
                      <a:lumMod val="50000"/>
                    </a:srgb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86475" y="3968664"/>
                <a:ext cx="7467600" cy="526298"/>
              </a:xfrm>
              <a:prstGeom prst="rect">
                <a:avLst/>
              </a:prstGeom>
              <a:blipFill rotWithShape="1">
                <a:blip r:embed="rId2"/>
                <a:stretch>
                  <a:fillRect l="-816"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97618" y="4821659"/>
                <a:ext cx="7617069" cy="5911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900" b="0" i="1" smtClean="0">
                          <a:solidFill>
                            <a:srgbClr val="C84340">
                              <a:lumMod val="50000"/>
                            </a:srgbClr>
                          </a:solidFill>
                          <a:latin typeface="Cambria Math"/>
                        </a:rPr>
                        <m:t>▪ </m:t>
                      </m:r>
                      <m:r>
                        <a:rPr lang="en-US" sz="1900" b="0" i="1" smtClean="0">
                          <a:solidFill>
                            <a:srgbClr val="C84340">
                              <a:lumMod val="50000"/>
                            </a:srgbClr>
                          </a:solidFill>
                          <a:latin typeface="Cambria Math"/>
                        </a:rPr>
                        <m:t>𝐴𝑏𝑠𝑜𝑙𝑢𝑡𝑒</m:t>
                      </m:r>
                      <m:r>
                        <a:rPr lang="en-US" sz="1900" b="0" i="1" smtClean="0">
                          <a:solidFill>
                            <a:srgbClr val="C84340">
                              <a:lumMod val="50000"/>
                            </a:srgbClr>
                          </a:solidFill>
                          <a:latin typeface="Cambria Math"/>
                        </a:rPr>
                        <m:t> </m:t>
                      </m:r>
                      <m:r>
                        <a:rPr lang="en-US" sz="1900" b="0" i="1" smtClean="0">
                          <a:solidFill>
                            <a:srgbClr val="C84340">
                              <a:lumMod val="50000"/>
                            </a:srgbClr>
                          </a:solidFill>
                          <a:latin typeface="Cambria Math"/>
                        </a:rPr>
                        <m:t>𝑢𝑛𝑐𝑒𝑟𝑡𝑎𝑖𝑛𝑡𝑦</m:t>
                      </m:r>
                      <m:r>
                        <a:rPr lang="en-US" sz="1900" b="0" i="1" smtClean="0">
                          <a:solidFill>
                            <a:srgbClr val="C84340">
                              <a:lumMod val="50000"/>
                            </a:srgbClr>
                          </a:solidFill>
                          <a:latin typeface="Cambria Math"/>
                        </a:rPr>
                        <m:t>  ∆</m:t>
                      </m:r>
                      <m:r>
                        <a:rPr lang="en-US" sz="1900" b="0" i="1" smtClean="0">
                          <a:solidFill>
                            <a:srgbClr val="C84340">
                              <a:lumMod val="50000"/>
                            </a:srgbClr>
                          </a:solidFill>
                          <a:latin typeface="Cambria Math"/>
                        </a:rPr>
                        <m:t>𝑥</m:t>
                      </m:r>
                      <m:r>
                        <a:rPr lang="en-US" sz="1900" b="0" i="1" smtClean="0">
                          <a:solidFill>
                            <a:srgbClr val="C84340">
                              <a:lumMod val="50000"/>
                            </a:srgbClr>
                          </a:solidFill>
                          <a:latin typeface="Cambria Math"/>
                        </a:rPr>
                        <m:t> =</m:t>
                      </m:r>
                      <m:f>
                        <m:fPr>
                          <m:ctrlPr>
                            <a:rPr lang="en-US" sz="1900" i="1">
                              <a:solidFill>
                                <a:srgbClr val="C84340">
                                  <a:lumMod val="50000"/>
                                </a:srgbClr>
                              </a:solidFill>
                              <a:latin typeface="Cambria Math" panose="02040503050406030204" pitchFamily="18" charset="0"/>
                            </a:rPr>
                          </m:ctrlPr>
                        </m:fPr>
                        <m:num>
                          <m:r>
                            <a:rPr lang="en-US" sz="1900" b="0" i="1">
                              <a:solidFill>
                                <a:srgbClr val="C84340">
                                  <a:lumMod val="50000"/>
                                </a:srgbClr>
                              </a:solidFill>
                              <a:latin typeface="Cambria Math"/>
                            </a:rPr>
                            <m:t>𝑟𝑎𝑛𝑔𝑒</m:t>
                          </m:r>
                        </m:num>
                        <m:den>
                          <m:r>
                            <a:rPr lang="en-US" sz="1900" b="0" i="1">
                              <a:solidFill>
                                <a:srgbClr val="C84340">
                                  <a:lumMod val="50000"/>
                                </a:srgbClr>
                              </a:solidFill>
                              <a:latin typeface="Cambria Math"/>
                            </a:rPr>
                            <m:t>2</m:t>
                          </m:r>
                        </m:den>
                      </m:f>
                      <m:r>
                        <a:rPr lang="en-US" sz="1900" b="0" i="1">
                          <a:solidFill>
                            <a:srgbClr val="C84340">
                              <a:lumMod val="50000"/>
                            </a:srgbClr>
                          </a:solidFill>
                          <a:latin typeface="Cambria Math"/>
                        </a:rPr>
                        <m:t>=</m:t>
                      </m:r>
                      <m:f>
                        <m:fPr>
                          <m:ctrlPr>
                            <a:rPr lang="en-US" sz="1900" i="1">
                              <a:solidFill>
                                <a:srgbClr val="C84340">
                                  <a:lumMod val="50000"/>
                                </a:srgbClr>
                              </a:solidFill>
                              <a:latin typeface="Cambria Math" panose="02040503050406030204" pitchFamily="18" charset="0"/>
                            </a:rPr>
                          </m:ctrlPr>
                        </m:fPr>
                        <m:num>
                          <m:sSub>
                            <m:sSubPr>
                              <m:ctrlPr>
                                <a:rPr lang="en-US" sz="1900" i="1">
                                  <a:solidFill>
                                    <a:srgbClr val="C84340">
                                      <a:lumMod val="50000"/>
                                    </a:srgbClr>
                                  </a:solidFill>
                                  <a:latin typeface="Cambria Math" panose="02040503050406030204" pitchFamily="18" charset="0"/>
                                </a:rPr>
                              </m:ctrlPr>
                            </m:sSubPr>
                            <m:e>
                              <m:r>
                                <a:rPr lang="en-US" sz="1900" b="0" i="1">
                                  <a:solidFill>
                                    <a:srgbClr val="C84340">
                                      <a:lumMod val="50000"/>
                                    </a:srgbClr>
                                  </a:solidFill>
                                  <a:latin typeface="Cambria Math"/>
                                </a:rPr>
                                <m:t>𝑥</m:t>
                              </m:r>
                            </m:e>
                            <m:sub>
                              <m:r>
                                <a:rPr lang="en-US" sz="1900" b="0" i="1">
                                  <a:solidFill>
                                    <a:srgbClr val="C84340">
                                      <a:lumMod val="50000"/>
                                    </a:srgbClr>
                                  </a:solidFill>
                                  <a:latin typeface="Cambria Math"/>
                                </a:rPr>
                                <m:t>𝑚𝑎𝑥</m:t>
                              </m:r>
                            </m:sub>
                          </m:sSub>
                          <m:r>
                            <a:rPr lang="en-US" sz="1900" b="0" i="1">
                              <a:solidFill>
                                <a:srgbClr val="C84340">
                                  <a:lumMod val="50000"/>
                                </a:srgbClr>
                              </a:solidFill>
                              <a:latin typeface="Cambria Math"/>
                            </a:rPr>
                            <m:t>−</m:t>
                          </m:r>
                          <m:sSub>
                            <m:sSubPr>
                              <m:ctrlPr>
                                <a:rPr lang="en-US" sz="1900" i="1">
                                  <a:solidFill>
                                    <a:srgbClr val="C84340">
                                      <a:lumMod val="50000"/>
                                    </a:srgbClr>
                                  </a:solidFill>
                                  <a:latin typeface="Cambria Math" panose="02040503050406030204" pitchFamily="18" charset="0"/>
                                </a:rPr>
                              </m:ctrlPr>
                            </m:sSubPr>
                            <m:e>
                              <m:r>
                                <a:rPr lang="en-US" sz="1900" b="0" i="1">
                                  <a:solidFill>
                                    <a:srgbClr val="C84340">
                                      <a:lumMod val="50000"/>
                                    </a:srgbClr>
                                  </a:solidFill>
                                  <a:latin typeface="Cambria Math"/>
                                </a:rPr>
                                <m:t>𝑥</m:t>
                              </m:r>
                            </m:e>
                            <m:sub>
                              <m:r>
                                <a:rPr lang="en-US" sz="1900" b="0" i="1">
                                  <a:solidFill>
                                    <a:srgbClr val="C84340">
                                      <a:lumMod val="50000"/>
                                    </a:srgbClr>
                                  </a:solidFill>
                                  <a:latin typeface="Cambria Math"/>
                                </a:rPr>
                                <m:t>𝑚𝑖𝑛</m:t>
                              </m:r>
                            </m:sub>
                          </m:sSub>
                          <m:r>
                            <a:rPr lang="en-US" sz="1900" b="0" i="1">
                              <a:solidFill>
                                <a:srgbClr val="C84340">
                                  <a:lumMod val="50000"/>
                                </a:srgbClr>
                              </a:solidFill>
                              <a:latin typeface="Cambria Math"/>
                            </a:rPr>
                            <m:t> </m:t>
                          </m:r>
                        </m:num>
                        <m:den>
                          <m:r>
                            <a:rPr lang="en-US" sz="1900" b="0" i="1">
                              <a:solidFill>
                                <a:srgbClr val="C84340">
                                  <a:lumMod val="50000"/>
                                </a:srgbClr>
                              </a:solidFill>
                              <a:latin typeface="Cambria Math"/>
                            </a:rPr>
                            <m:t>2</m:t>
                          </m:r>
                        </m:den>
                      </m:f>
                    </m:oMath>
                  </m:oMathPara>
                </a14:m>
                <a:endParaRPr lang="en-US" sz="1900" dirty="0">
                  <a:solidFill>
                    <a:srgbClr val="C84340">
                      <a:lumMod val="50000"/>
                    </a:srgb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597618" y="4821659"/>
                <a:ext cx="7617069" cy="59118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500195" y="3886654"/>
                <a:ext cx="3554884" cy="73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C84340">
                              <a:lumMod val="50000"/>
                            </a:srgbClr>
                          </a:solidFill>
                          <a:latin typeface="Cambria Math"/>
                        </a:rPr>
                        <m:t>= </m:t>
                      </m:r>
                      <m:f>
                        <m:fPr>
                          <m:ctrlPr>
                            <a:rPr lang="en-US" sz="2000" i="1">
                              <a:solidFill>
                                <a:srgbClr val="C84340">
                                  <a:lumMod val="50000"/>
                                </a:srgbClr>
                              </a:solidFill>
                              <a:latin typeface="Cambria Math" panose="02040503050406030204" pitchFamily="18" charset="0"/>
                            </a:rPr>
                          </m:ctrlPr>
                        </m:fPr>
                        <m:num>
                          <m:r>
                            <a:rPr lang="en-US" sz="2000" i="1">
                              <a:solidFill>
                                <a:srgbClr val="C84340">
                                  <a:lumMod val="50000"/>
                                </a:srgbClr>
                              </a:solidFill>
                              <a:latin typeface="Cambria Math"/>
                            </a:rPr>
                            <m:t>𝑠𝑢𝑚</m:t>
                          </m:r>
                          <m:r>
                            <a:rPr lang="en-US" sz="2000" i="1">
                              <a:solidFill>
                                <a:srgbClr val="C84340">
                                  <a:lumMod val="50000"/>
                                </a:srgbClr>
                              </a:solidFill>
                              <a:latin typeface="Cambria Math"/>
                            </a:rPr>
                            <m:t> </m:t>
                          </m:r>
                          <m:r>
                            <a:rPr lang="en-US" sz="2000" i="1">
                              <a:solidFill>
                                <a:srgbClr val="C84340">
                                  <a:lumMod val="50000"/>
                                </a:srgbClr>
                              </a:solidFill>
                              <a:latin typeface="Cambria Math"/>
                            </a:rPr>
                            <m:t>𝑜𝑓</m:t>
                          </m:r>
                          <m:r>
                            <a:rPr lang="en-US" sz="2000" i="1">
                              <a:solidFill>
                                <a:srgbClr val="C84340">
                                  <a:lumMod val="50000"/>
                                </a:srgbClr>
                              </a:solidFill>
                              <a:latin typeface="Cambria Math"/>
                            </a:rPr>
                            <m:t> </m:t>
                          </m:r>
                          <m:r>
                            <a:rPr lang="en-US" sz="2000" i="1">
                              <a:solidFill>
                                <a:srgbClr val="C84340">
                                  <a:lumMod val="50000"/>
                                </a:srgbClr>
                              </a:solidFill>
                              <a:latin typeface="Cambria Math"/>
                            </a:rPr>
                            <m:t>𝑎𝑙𝑙</m:t>
                          </m:r>
                          <m:r>
                            <a:rPr lang="en-US" sz="2000" i="1">
                              <a:solidFill>
                                <a:srgbClr val="C84340">
                                  <a:lumMod val="50000"/>
                                </a:srgbClr>
                              </a:solidFill>
                              <a:latin typeface="Cambria Math"/>
                            </a:rPr>
                            <m:t> </m:t>
                          </m:r>
                          <m:r>
                            <a:rPr lang="en-US" sz="2000" i="1">
                              <a:solidFill>
                                <a:srgbClr val="C84340">
                                  <a:lumMod val="50000"/>
                                </a:srgbClr>
                              </a:solidFill>
                              <a:latin typeface="Cambria Math"/>
                            </a:rPr>
                            <m:t>𝑚𝑒𝑎𝑠𝑢𝑟𝑒𝑚𝑒𝑛𝑡𝑠</m:t>
                          </m:r>
                        </m:num>
                        <m:den>
                          <m:r>
                            <a:rPr lang="en-US" sz="2000" i="1">
                              <a:solidFill>
                                <a:srgbClr val="C84340">
                                  <a:lumMod val="50000"/>
                                </a:srgbClr>
                              </a:solidFill>
                              <a:latin typeface="Cambria Math"/>
                            </a:rPr>
                            <m:t>𝑛𝑢𝑚𝑏𝑒𝑟</m:t>
                          </m:r>
                          <m:r>
                            <a:rPr lang="en-US" sz="2000" i="1">
                              <a:solidFill>
                                <a:srgbClr val="C84340">
                                  <a:lumMod val="50000"/>
                                </a:srgbClr>
                              </a:solidFill>
                              <a:latin typeface="Cambria Math"/>
                            </a:rPr>
                            <m:t> </m:t>
                          </m:r>
                          <m:r>
                            <a:rPr lang="en-US" sz="2000" i="1">
                              <a:solidFill>
                                <a:srgbClr val="C84340">
                                  <a:lumMod val="50000"/>
                                </a:srgbClr>
                              </a:solidFill>
                              <a:latin typeface="Cambria Math"/>
                            </a:rPr>
                            <m:t>𝑜𝑓</m:t>
                          </m:r>
                          <m:r>
                            <a:rPr lang="en-US" sz="2000" i="1">
                              <a:solidFill>
                                <a:srgbClr val="C84340">
                                  <a:lumMod val="50000"/>
                                </a:srgbClr>
                              </a:solidFill>
                              <a:latin typeface="Cambria Math"/>
                            </a:rPr>
                            <m:t> </m:t>
                          </m:r>
                          <m:r>
                            <a:rPr lang="en-US" sz="2000" i="1">
                              <a:solidFill>
                                <a:srgbClr val="C84340">
                                  <a:lumMod val="50000"/>
                                </a:srgbClr>
                              </a:solidFill>
                              <a:latin typeface="Cambria Math"/>
                            </a:rPr>
                            <m:t>𝑚𝑒𝑎𝑠𝑢𝑟𝑒𝑚𝑒𝑛𝑡𝑠</m:t>
                          </m:r>
                        </m:den>
                      </m:f>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500195" y="3886654"/>
                <a:ext cx="3554884" cy="73141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2937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14" grpId="0"/>
      <p:bldP spid="15" grpId="0"/>
      <p:bldP spid="16" grpId="0" animBg="1"/>
      <p:bldP spid="18" grpId="0"/>
      <p:bldP spid="2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132" y="914400"/>
            <a:ext cx="7495025" cy="400110"/>
          </a:xfrm>
          <a:prstGeom prst="rect">
            <a:avLst/>
          </a:prstGeom>
        </p:spPr>
        <p:txBody>
          <a:bodyPr wrap="square">
            <a:spAutoFit/>
          </a:bodyPr>
          <a:lstStyle/>
          <a:p>
            <a:pPr eaLnBrk="0" fontAlgn="base" hangingPunct="0">
              <a:spcBef>
                <a:spcPct val="0"/>
              </a:spcBef>
              <a:spcAft>
                <a:spcPct val="0"/>
              </a:spcAft>
            </a:pPr>
            <a:r>
              <a:rPr lang="en-US" altLang="en-US" sz="2000" i="1" dirty="0">
                <a:solidFill>
                  <a:srgbClr val="CC0000"/>
                </a:solidFill>
                <a:effectLst>
                  <a:outerShdw blurRad="38100" dist="38100" dir="2700000" algn="tl">
                    <a:srgbClr val="000000">
                      <a:alpha val="43137"/>
                    </a:srgbClr>
                  </a:outerShdw>
                </a:effectLst>
                <a:cs typeface="Arial" pitchFamily="34" charset="0"/>
              </a:rPr>
              <a:t>measurement =  (best estimate ± absolute uncertainty) units</a:t>
            </a:r>
          </a:p>
        </p:txBody>
      </p:sp>
      <p:sp>
        <p:nvSpPr>
          <p:cNvPr id="3" name="Rectangle 2"/>
          <p:cNvSpPr/>
          <p:nvPr/>
        </p:nvSpPr>
        <p:spPr>
          <a:xfrm>
            <a:off x="152400" y="1555872"/>
            <a:ext cx="8763000" cy="400110"/>
          </a:xfrm>
          <a:prstGeom prst="rect">
            <a:avLst/>
          </a:prstGeom>
        </p:spPr>
        <p:txBody>
          <a:bodyPr wrap="square">
            <a:spAutoFit/>
          </a:bodyPr>
          <a:lstStyle/>
          <a:p>
            <a:r>
              <a:rPr lang="en-US" sz="2000" dirty="0">
                <a:cs typeface="Arial" panose="020B0604020202020204" pitchFamily="34" charset="0"/>
              </a:rPr>
              <a:t>Single Measurement (1 trial) </a:t>
            </a:r>
          </a:p>
        </p:txBody>
      </p:sp>
      <p:sp>
        <p:nvSpPr>
          <p:cNvPr id="4" name="Rectangle 3"/>
          <p:cNvSpPr/>
          <p:nvPr/>
        </p:nvSpPr>
        <p:spPr>
          <a:xfrm>
            <a:off x="749864" y="1955982"/>
            <a:ext cx="6248400" cy="400110"/>
          </a:xfrm>
          <a:prstGeom prst="rect">
            <a:avLst/>
          </a:prstGeom>
        </p:spPr>
        <p:txBody>
          <a:bodyPr wrap="square">
            <a:spAutoFit/>
          </a:bodyPr>
          <a:lstStyle/>
          <a:p>
            <a:pPr eaLnBrk="0" fontAlgn="base" hangingPunct="0"/>
            <a:r>
              <a:rPr lang="en-US" sz="2000" i="1" dirty="0">
                <a:solidFill>
                  <a:srgbClr val="000000"/>
                </a:solidFill>
                <a:effectLst>
                  <a:outerShdw blurRad="38100" dist="38100" dir="2700000" algn="tl" rotWithShape="0">
                    <a:srgbClr val="000000">
                      <a:alpha val="43000"/>
                    </a:srgbClr>
                  </a:outerShdw>
                </a:effectLst>
              </a:rPr>
              <a:t>measurement = (reading ± absolute uncertainty) unit</a:t>
            </a:r>
            <a:endParaRPr lang="en-US" sz="2000" dirty="0">
              <a:solidFill>
                <a:srgbClr val="000000"/>
              </a:solidFill>
              <a:effectLst/>
            </a:endParaRPr>
          </a:p>
        </p:txBody>
      </p:sp>
      <p:sp>
        <p:nvSpPr>
          <p:cNvPr id="5" name="Rectangle 4"/>
          <p:cNvSpPr/>
          <p:nvPr/>
        </p:nvSpPr>
        <p:spPr>
          <a:xfrm>
            <a:off x="330817" y="3253676"/>
            <a:ext cx="3542060" cy="400110"/>
          </a:xfrm>
          <a:prstGeom prst="rect">
            <a:avLst/>
          </a:prstGeom>
        </p:spPr>
        <p:txBody>
          <a:bodyPr wrap="none">
            <a:spAutoFit/>
          </a:bodyPr>
          <a:lstStyle/>
          <a:p>
            <a:r>
              <a:rPr lang="en-US" sz="2000" dirty="0">
                <a:cs typeface="Arial" panose="020B0604020202020204" pitchFamily="34" charset="0"/>
              </a:rPr>
              <a:t>Several repeated measurements</a:t>
            </a:r>
          </a:p>
        </p:txBody>
      </p:sp>
      <p:sp>
        <p:nvSpPr>
          <p:cNvPr id="6" name="Rectangle 5"/>
          <p:cNvSpPr/>
          <p:nvPr/>
        </p:nvSpPr>
        <p:spPr>
          <a:xfrm>
            <a:off x="838199" y="3653786"/>
            <a:ext cx="6248400" cy="400110"/>
          </a:xfrm>
          <a:prstGeom prst="rect">
            <a:avLst/>
          </a:prstGeom>
        </p:spPr>
        <p:txBody>
          <a:bodyPr wrap="square">
            <a:spAutoFit/>
          </a:bodyPr>
          <a:lstStyle/>
          <a:p>
            <a:pPr eaLnBrk="0" fontAlgn="base" hangingPunct="0"/>
            <a:r>
              <a:rPr lang="en-US" sz="2000" i="1" dirty="0">
                <a:solidFill>
                  <a:srgbClr val="000000"/>
                </a:solidFill>
                <a:effectLst>
                  <a:outerShdw blurRad="38100" dist="38100" dir="2700000" algn="tl" rotWithShape="0">
                    <a:srgbClr val="000000">
                      <a:alpha val="43000"/>
                    </a:srgbClr>
                  </a:outerShdw>
                </a:effectLst>
              </a:rPr>
              <a:t>measurement = (average ± absolute uncertainty) unit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3657600" y="4230267"/>
                <a:ext cx="3178947" cy="591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b="0" i="1" smtClean="0">
                          <a:solidFill>
                            <a:srgbClr val="000000"/>
                          </a:solidFill>
                          <a:latin typeface="Cambria Math" panose="02040503050406030204" pitchFamily="18" charset="0"/>
                        </a:rPr>
                        <m:t>∆</m:t>
                      </m:r>
                      <m:r>
                        <a:rPr lang="en-US" sz="1900" b="0" i="1" smtClean="0">
                          <a:solidFill>
                            <a:srgbClr val="000000"/>
                          </a:solidFill>
                          <a:latin typeface="Cambria Math" panose="02040503050406030204" pitchFamily="18" charset="0"/>
                        </a:rPr>
                        <m:t>𝑥</m:t>
                      </m:r>
                      <m:r>
                        <a:rPr lang="en-US" sz="1900" b="0" i="1" smtClean="0">
                          <a:solidFill>
                            <a:srgbClr val="000000"/>
                          </a:solidFill>
                          <a:latin typeface="Cambria Math" panose="02040503050406030204" pitchFamily="18" charset="0"/>
                        </a:rPr>
                        <m:t> </m:t>
                      </m:r>
                      <m:r>
                        <a:rPr lang="en-US" sz="1900" b="1" i="1" smtClean="0">
                          <a:solidFill>
                            <a:srgbClr val="000000"/>
                          </a:solidFill>
                          <a:latin typeface="Cambria Math" panose="02040503050406030204" pitchFamily="18" charset="0"/>
                        </a:rPr>
                        <m:t>=</m:t>
                      </m:r>
                      <m:f>
                        <m:fPr>
                          <m:ctrlPr>
                            <a:rPr lang="en-US" sz="1900" i="1">
                              <a:solidFill>
                                <a:srgbClr val="000000"/>
                              </a:solidFill>
                              <a:latin typeface="Cambria Math" panose="02040503050406030204" pitchFamily="18" charset="0"/>
                            </a:rPr>
                          </m:ctrlPr>
                        </m:fPr>
                        <m:num>
                          <m:r>
                            <a:rPr lang="en-US" sz="1900" i="1">
                              <a:solidFill>
                                <a:srgbClr val="000000"/>
                              </a:solidFill>
                              <a:latin typeface="Cambria Math" panose="02040503050406030204" pitchFamily="18" charset="0"/>
                            </a:rPr>
                            <m:t>𝑟𝑎𝑛𝑔𝑒</m:t>
                          </m:r>
                        </m:num>
                        <m:den>
                          <m:r>
                            <a:rPr lang="en-US" sz="1900" i="1">
                              <a:solidFill>
                                <a:srgbClr val="000000"/>
                              </a:solidFill>
                              <a:latin typeface="Cambria Math" panose="02040503050406030204" pitchFamily="18" charset="0"/>
                            </a:rPr>
                            <m:t>2</m:t>
                          </m:r>
                        </m:den>
                      </m:f>
                      <m:r>
                        <a:rPr lang="en-US" sz="1900" b="0" i="0" smtClean="0">
                          <a:solidFill>
                            <a:srgbClr val="000000"/>
                          </a:solidFill>
                          <a:latin typeface="Cambria Math"/>
                        </a:rPr>
                        <m:t>=</m:t>
                      </m:r>
                      <m:f>
                        <m:fPr>
                          <m:ctrlPr>
                            <a:rPr lang="en-US" sz="1900" b="0" i="1" smtClean="0">
                              <a:solidFill>
                                <a:srgbClr val="000000"/>
                              </a:solidFill>
                              <a:latin typeface="Cambria Math" panose="02040503050406030204" pitchFamily="18" charset="0"/>
                            </a:rPr>
                          </m:ctrlPr>
                        </m:fPr>
                        <m:num>
                          <m:sSub>
                            <m:sSubPr>
                              <m:ctrlPr>
                                <a:rPr lang="en-US" sz="1900" i="1">
                                  <a:solidFill>
                                    <a:srgbClr val="080808"/>
                                  </a:solidFill>
                                  <a:latin typeface="Cambria Math" panose="02040503050406030204" pitchFamily="18" charset="0"/>
                                </a:rPr>
                              </m:ctrlPr>
                            </m:sSubPr>
                            <m:e>
                              <m:r>
                                <a:rPr lang="en-US" sz="1900" i="1">
                                  <a:solidFill>
                                    <a:srgbClr val="080808"/>
                                  </a:solidFill>
                                  <a:latin typeface="Cambria Math" panose="02040503050406030204" pitchFamily="18" charset="0"/>
                                </a:rPr>
                                <m:t>𝑥</m:t>
                              </m:r>
                            </m:e>
                            <m:sub>
                              <m:r>
                                <a:rPr lang="en-US" sz="1900" i="1">
                                  <a:solidFill>
                                    <a:srgbClr val="080808"/>
                                  </a:solidFill>
                                  <a:latin typeface="Cambria Math" panose="02040503050406030204" pitchFamily="18" charset="0"/>
                                </a:rPr>
                                <m:t>𝑚𝑎𝑥</m:t>
                              </m:r>
                            </m:sub>
                          </m:sSub>
                          <m:r>
                            <a:rPr lang="en-US" sz="1900" i="1">
                              <a:solidFill>
                                <a:srgbClr val="080808"/>
                              </a:solidFill>
                              <a:latin typeface="Cambria Math" panose="02040503050406030204" pitchFamily="18" charset="0"/>
                            </a:rPr>
                            <m:t>−</m:t>
                          </m:r>
                          <m:sSub>
                            <m:sSubPr>
                              <m:ctrlPr>
                                <a:rPr lang="en-US" sz="1900" i="1">
                                  <a:solidFill>
                                    <a:srgbClr val="080808"/>
                                  </a:solidFill>
                                  <a:latin typeface="Cambria Math" panose="02040503050406030204" pitchFamily="18" charset="0"/>
                                </a:rPr>
                              </m:ctrlPr>
                            </m:sSubPr>
                            <m:e>
                              <m:r>
                                <a:rPr lang="en-US" sz="1900" i="1">
                                  <a:solidFill>
                                    <a:srgbClr val="080808"/>
                                  </a:solidFill>
                                  <a:latin typeface="Cambria Math" panose="02040503050406030204" pitchFamily="18" charset="0"/>
                                </a:rPr>
                                <m:t>𝑥</m:t>
                              </m:r>
                            </m:e>
                            <m:sub>
                              <m:r>
                                <a:rPr lang="en-US" sz="1900" i="1">
                                  <a:solidFill>
                                    <a:srgbClr val="080808"/>
                                  </a:solidFill>
                                  <a:latin typeface="Cambria Math" panose="02040503050406030204" pitchFamily="18" charset="0"/>
                                </a:rPr>
                                <m:t>𝑚𝑖𝑛</m:t>
                              </m:r>
                            </m:sub>
                          </m:sSub>
                        </m:num>
                        <m:den>
                          <m:r>
                            <a:rPr lang="en-US" sz="1900" b="0" i="1" smtClean="0">
                              <a:solidFill>
                                <a:srgbClr val="000000"/>
                              </a:solidFill>
                              <a:latin typeface="Cambria Math"/>
                            </a:rPr>
                            <m:t>2</m:t>
                          </m:r>
                        </m:den>
                      </m:f>
                    </m:oMath>
                  </m:oMathPara>
                </a14:m>
                <a:endParaRPr lang="en-US" sz="1900" dirty="0">
                  <a:solidFill>
                    <a:srgbClr val="0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657600" y="4230267"/>
                <a:ext cx="3178947" cy="59118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96603" y="2438937"/>
                <a:ext cx="3316164"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80808"/>
                              </a:solidFill>
                              <a:latin typeface="Cambria Math" panose="02040503050406030204" pitchFamily="18" charset="0"/>
                            </a:rPr>
                          </m:ctrlPr>
                        </m:sSubPr>
                        <m:e>
                          <m:r>
                            <a:rPr lang="en-US" sz="2000" i="1">
                              <a:solidFill>
                                <a:srgbClr val="080808"/>
                              </a:solidFill>
                              <a:latin typeface="Cambria Math" panose="02040503050406030204" pitchFamily="18" charset="0"/>
                            </a:rPr>
                            <m:t>      </m:t>
                          </m:r>
                          <m:r>
                            <a:rPr lang="en-US" sz="2000" b="0" i="1" smtClean="0">
                              <a:solidFill>
                                <a:srgbClr val="080808"/>
                              </a:solidFill>
                              <a:latin typeface="Cambria Math" panose="02040503050406030204" pitchFamily="18" charset="0"/>
                            </a:rPr>
                            <m:t>𝑥</m:t>
                          </m:r>
                          <m:r>
                            <a:rPr lang="en-US" sz="2000" i="1">
                              <a:solidFill>
                                <a:srgbClr val="080808"/>
                              </a:solidFill>
                              <a:latin typeface="Cambria Math" panose="02040503050406030204" pitchFamily="18" charset="0"/>
                            </a:rPr>
                            <m:t>=(</m:t>
                          </m:r>
                          <m:r>
                            <a:rPr lang="en-US" sz="2000" i="1">
                              <a:solidFill>
                                <a:srgbClr val="080808"/>
                              </a:solidFill>
                              <a:latin typeface="Cambria Math" panose="02040503050406030204" pitchFamily="18" charset="0"/>
                            </a:rPr>
                            <m:t>𝑥</m:t>
                          </m:r>
                        </m:e>
                        <m:sub>
                          <m:r>
                            <a:rPr lang="en-US" sz="2000" i="1">
                              <a:solidFill>
                                <a:srgbClr val="080808"/>
                              </a:solidFill>
                              <a:latin typeface="Cambria Math" panose="02040503050406030204" pitchFamily="18" charset="0"/>
                            </a:rPr>
                            <m:t>𝑟𝑒𝑎𝑑𝑖𝑛𝑔</m:t>
                          </m:r>
                          <m:r>
                            <a:rPr lang="en-US" sz="2000" i="1">
                              <a:solidFill>
                                <a:srgbClr val="080808"/>
                              </a:solidFill>
                              <a:latin typeface="Cambria Math" panose="02040503050406030204" pitchFamily="18" charset="0"/>
                            </a:rPr>
                            <m:t> </m:t>
                          </m:r>
                        </m:sub>
                      </m:sSub>
                      <m:r>
                        <a:rPr lang="en-US" sz="2000" i="1">
                          <a:solidFill>
                            <a:srgbClr val="080808"/>
                          </a:solidFill>
                          <a:latin typeface="Cambria Math" panose="02040503050406030204" pitchFamily="18" charset="0"/>
                          <a:ea typeface="Cambria Math"/>
                        </a:rPr>
                        <m:t>± ∆</m:t>
                      </m:r>
                      <m:r>
                        <a:rPr lang="en-US" sz="2000" i="1">
                          <a:solidFill>
                            <a:srgbClr val="080808"/>
                          </a:solidFill>
                          <a:latin typeface="Cambria Math" panose="02040503050406030204" pitchFamily="18" charset="0"/>
                          <a:ea typeface="Cambria Math"/>
                        </a:rPr>
                        <m:t>𝑥</m:t>
                      </m:r>
                      <m:r>
                        <a:rPr lang="en-US" sz="2000" i="1">
                          <a:solidFill>
                            <a:srgbClr val="080808"/>
                          </a:solidFill>
                          <a:latin typeface="Cambria Math" panose="02040503050406030204" pitchFamily="18" charset="0"/>
                          <a:ea typeface="Cambria Math"/>
                        </a:rPr>
                        <m:t>) </m:t>
                      </m:r>
                      <m:r>
                        <a:rPr lang="en-US" sz="2000" i="1">
                          <a:solidFill>
                            <a:srgbClr val="080808"/>
                          </a:solidFill>
                          <a:latin typeface="Cambria Math" panose="02040503050406030204" pitchFamily="18" charset="0"/>
                          <a:ea typeface="Cambria Math"/>
                        </a:rPr>
                        <m:t>𝑢𝑛𝑖𝑡𝑠</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96603" y="2438937"/>
                <a:ext cx="3316164" cy="47359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59138" y="2438937"/>
                <a:ext cx="38683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80808"/>
                          </a:solidFill>
                          <a:latin typeface="Cambria Math" panose="02040503050406030204" pitchFamily="18" charset="0"/>
                          <a:ea typeface="Cambria Math"/>
                        </a:rPr>
                        <m:t>∆</m:t>
                      </m:r>
                      <m:r>
                        <a:rPr lang="en-US" sz="2000" i="1">
                          <a:solidFill>
                            <a:srgbClr val="080808"/>
                          </a:solidFill>
                          <a:latin typeface="Cambria Math" panose="02040503050406030204" pitchFamily="18" charset="0"/>
                          <a:ea typeface="Cambria Math"/>
                        </a:rPr>
                        <m:t>𝑥</m:t>
                      </m:r>
                      <m:r>
                        <a:rPr lang="en-US" sz="2000" i="1">
                          <a:solidFill>
                            <a:srgbClr val="080808"/>
                          </a:solidFill>
                          <a:latin typeface="Cambria Math" panose="02040503050406030204" pitchFamily="18" charset="0"/>
                          <a:ea typeface="Cambria Math"/>
                        </a:rPr>
                        <m:t>  </m:t>
                      </m:r>
                      <m:r>
                        <a:rPr lang="en-US" sz="2000" i="1">
                          <a:solidFill>
                            <a:srgbClr val="080808"/>
                          </a:solidFill>
                          <a:latin typeface="Cambria Math" panose="02040503050406030204" pitchFamily="18" charset="0"/>
                          <a:ea typeface="Cambria Math"/>
                        </a:rPr>
                        <m:t>𝑖𝑠</m:t>
                      </m:r>
                      <m:r>
                        <a:rPr lang="en-US" sz="2000" i="1">
                          <a:solidFill>
                            <a:srgbClr val="080808"/>
                          </a:solidFill>
                          <a:latin typeface="Cambria Math" panose="02040503050406030204" pitchFamily="18" charset="0"/>
                          <a:ea typeface="Cambria Math"/>
                        </a:rPr>
                        <m:t> </m:t>
                      </m:r>
                      <m:r>
                        <a:rPr lang="en-US" sz="2000" i="1">
                          <a:solidFill>
                            <a:srgbClr val="080808"/>
                          </a:solidFill>
                          <a:latin typeface="Cambria Math" panose="02040503050406030204" pitchFamily="18" charset="0"/>
                          <a:ea typeface="Cambria Math"/>
                        </a:rPr>
                        <m:t>𝑖𝑛𝑠𝑡𝑟𝑢𝑚𝑒𝑛𝑡𝑎𝑙</m:t>
                      </m:r>
                      <m:r>
                        <a:rPr lang="en-US" sz="2000" i="1">
                          <a:solidFill>
                            <a:srgbClr val="080808"/>
                          </a:solidFill>
                          <a:latin typeface="Cambria Math" panose="02040503050406030204" pitchFamily="18" charset="0"/>
                          <a:ea typeface="Cambria Math"/>
                        </a:rPr>
                        <m:t> </m:t>
                      </m:r>
                      <m:r>
                        <a:rPr lang="en-US" sz="2000" i="1">
                          <a:solidFill>
                            <a:srgbClr val="080808"/>
                          </a:solidFill>
                          <a:latin typeface="Cambria Math" panose="02040503050406030204" pitchFamily="18" charset="0"/>
                          <a:ea typeface="Cambria Math"/>
                        </a:rPr>
                        <m:t>𝑢𝑛𝑐𝑒𝑟𝑡𝑎𝑖𝑛𝑡𝑦</m:t>
                      </m:r>
                    </m:oMath>
                  </m:oMathPara>
                </a14:m>
                <a:endParaRPr lang="en-US" sz="2000" dirty="0">
                  <a:solidFill>
                    <a:srgbClr val="080808"/>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359138" y="2438937"/>
                <a:ext cx="3868367" cy="400110"/>
              </a:xfrm>
              <a:prstGeom prst="rect">
                <a:avLst/>
              </a:prstGeom>
              <a:blipFill rotWithShape="1">
                <a:blip r:embed="rId4"/>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02257" y="4181597"/>
                <a:ext cx="1471172" cy="6278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80808"/>
                              </a:solidFill>
                              <a:latin typeface="Cambria Math" panose="02040503050406030204" pitchFamily="18" charset="0"/>
                            </a:rPr>
                          </m:ctrlPr>
                        </m:sSubPr>
                        <m:e>
                          <m:r>
                            <a:rPr lang="en-US" i="1">
                              <a:solidFill>
                                <a:srgbClr val="080808"/>
                              </a:solidFill>
                              <a:latin typeface="Cambria Math" panose="02040503050406030204" pitchFamily="18" charset="0"/>
                            </a:rPr>
                            <m:t>  </m:t>
                          </m:r>
                          <m:r>
                            <a:rPr lang="en-US" i="1">
                              <a:solidFill>
                                <a:srgbClr val="080808"/>
                              </a:solidFill>
                              <a:latin typeface="Cambria Math" panose="02040503050406030204" pitchFamily="18" charset="0"/>
                            </a:rPr>
                            <m:t>𝑥</m:t>
                          </m:r>
                        </m:e>
                        <m:sub>
                          <m:r>
                            <a:rPr lang="en-US" i="1">
                              <a:solidFill>
                                <a:srgbClr val="080808"/>
                              </a:solidFill>
                              <a:latin typeface="Cambria Math" panose="02040503050406030204" pitchFamily="18" charset="0"/>
                            </a:rPr>
                            <m:t>𝑎𝑣𝑔</m:t>
                          </m:r>
                        </m:sub>
                      </m:sSub>
                      <m:r>
                        <a:rPr lang="it-IT" i="1">
                          <a:solidFill>
                            <a:srgbClr val="080808"/>
                          </a:solidFill>
                          <a:latin typeface="Cambria Math" panose="02040503050406030204" pitchFamily="18" charset="0"/>
                        </a:rPr>
                        <m:t>= </m:t>
                      </m:r>
                      <m:f>
                        <m:fPr>
                          <m:ctrlPr>
                            <a:rPr lang="en-US" i="1">
                              <a:solidFill>
                                <a:srgbClr val="080808"/>
                              </a:solidFill>
                              <a:latin typeface="Cambria Math" panose="02040503050406030204" pitchFamily="18" charset="0"/>
                            </a:rPr>
                          </m:ctrlPr>
                        </m:fPr>
                        <m:num>
                          <m:nary>
                            <m:naryPr>
                              <m:chr m:val="∑"/>
                              <m:limLoc m:val="undOvr"/>
                              <m:subHide m:val="on"/>
                              <m:supHide m:val="on"/>
                              <m:ctrlPr>
                                <a:rPr lang="en-US" i="1">
                                  <a:solidFill>
                                    <a:srgbClr val="080808"/>
                                  </a:solidFill>
                                  <a:latin typeface="Cambria Math" panose="02040503050406030204" pitchFamily="18" charset="0"/>
                                </a:rPr>
                              </m:ctrlPr>
                            </m:naryPr>
                            <m:sub/>
                            <m:sup/>
                            <m:e>
                              <m:sSub>
                                <m:sSubPr>
                                  <m:ctrlPr>
                                    <a:rPr lang="en-US" i="1">
                                      <a:solidFill>
                                        <a:srgbClr val="080808"/>
                                      </a:solidFill>
                                      <a:latin typeface="Cambria Math" panose="02040503050406030204" pitchFamily="18" charset="0"/>
                                    </a:rPr>
                                  </m:ctrlPr>
                                </m:sSubPr>
                                <m:e>
                                  <m:r>
                                    <a:rPr lang="it-IT" i="1">
                                      <a:solidFill>
                                        <a:srgbClr val="080808"/>
                                      </a:solidFill>
                                      <a:latin typeface="Cambria Math" panose="02040503050406030204" pitchFamily="18" charset="0"/>
                                    </a:rPr>
                                    <m:t>𝑥</m:t>
                                  </m:r>
                                </m:e>
                                <m:sub>
                                  <m:r>
                                    <a:rPr lang="it-IT" i="1">
                                      <a:solidFill>
                                        <a:srgbClr val="080808"/>
                                      </a:solidFill>
                                      <a:latin typeface="Cambria Math" panose="02040503050406030204" pitchFamily="18" charset="0"/>
                                    </a:rPr>
                                    <m:t>𝑖</m:t>
                                  </m:r>
                                </m:sub>
                              </m:sSub>
                            </m:e>
                          </m:nary>
                        </m:num>
                        <m:den>
                          <m:r>
                            <a:rPr lang="it-IT" i="1">
                              <a:solidFill>
                                <a:srgbClr val="080808"/>
                              </a:solidFill>
                              <a:latin typeface="Cambria Math" panose="02040503050406030204" pitchFamily="18" charset="0"/>
                            </a:rPr>
                            <m:t>𝑛</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02257" y="4181597"/>
                <a:ext cx="1471172" cy="62780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0817" y="5541457"/>
                <a:ext cx="6422978" cy="67056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a:rPr>
                        <m:t>▪</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𝑃𝑒𝑟𝑐𝑒𝑛𝑡𝑎𝑔𝑒</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𝑢𝑛𝑐𝑒𝑟𝑡𝑎𝑖𝑛𝑡𝑖𝑒𝑠</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𝑒𝑟𝑟𝑜𝑟</m:t>
                      </m:r>
                      <m:r>
                        <a:rPr lang="en-US" sz="2000" b="0" i="1" smtClean="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0" i="1">
                              <a:solidFill>
                                <a:srgbClr val="000000"/>
                              </a:solidFill>
                              <a:latin typeface="Cambria Math" panose="02040503050406030204" pitchFamily="18" charset="0"/>
                            </a:rPr>
                            <m:t>∆</m:t>
                          </m:r>
                          <m:r>
                            <a:rPr lang="en-US" sz="2000" b="0" i="1">
                              <a:solidFill>
                                <a:srgbClr val="000000"/>
                              </a:solidFill>
                              <a:latin typeface="Cambria Math" panose="02040503050406030204" pitchFamily="18" charset="0"/>
                            </a:rPr>
                            <m:t>𝑥</m:t>
                          </m:r>
                        </m:num>
                        <m:den>
                          <m:r>
                            <a:rPr lang="en-US" sz="2000" b="0" i="1">
                              <a:solidFill>
                                <a:srgbClr val="000000"/>
                              </a:solidFill>
                              <a:latin typeface="Cambria Math" panose="02040503050406030204" pitchFamily="18" charset="0"/>
                            </a:rPr>
                            <m:t>𝑥</m:t>
                          </m:r>
                        </m:den>
                      </m:f>
                      <m:r>
                        <a:rPr lang="en-US" sz="2000" b="0" i="1">
                          <a:solidFill>
                            <a:srgbClr val="000000"/>
                          </a:solidFill>
                          <a:latin typeface="Cambria Math" panose="02040503050406030204" pitchFamily="18" charset="0"/>
                        </a:rPr>
                        <m:t>100%</m:t>
                      </m:r>
                    </m:oMath>
                  </m:oMathPara>
                </a14:m>
                <a:endParaRPr lang="en-US" sz="2000" dirty="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30817" y="5541457"/>
                <a:ext cx="6422978" cy="6705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99423" y="5107324"/>
                <a:ext cx="5148012" cy="400110"/>
              </a:xfrm>
              <a:prstGeom prst="rect">
                <a:avLst/>
              </a:prstGeom>
            </p:spPr>
            <p:txBody>
              <a:bodyPr wrap="none">
                <a:spAutoFit/>
              </a:bodyPr>
              <a:lstStyle/>
              <a:p>
                <a:r>
                  <a:rPr lang="en-US" b="0" dirty="0">
                    <a:solidFill>
                      <a:srgbClr val="000000"/>
                    </a:solidFill>
                    <a:effectLst/>
                  </a:rPr>
                  <a:t>▪ </a:t>
                </a:r>
                <a14:m>
                  <m:oMath xmlns:m="http://schemas.openxmlformats.org/officeDocument/2006/math">
                    <m:r>
                      <a:rPr lang="en-US" sz="2000" b="0" i="1" smtClean="0">
                        <a:solidFill>
                          <a:srgbClr val="000000"/>
                        </a:solidFill>
                        <a:effectLst/>
                        <a:latin typeface="Cambria Math"/>
                      </a:rPr>
                      <m:t>𝐹𝑟𝑎𝑐𝑡𝑖𝑜𝑛𝑎𝑙</m:t>
                    </m:r>
                    <m:r>
                      <a:rPr lang="en-US" sz="2000" b="0" i="1" smtClean="0">
                        <a:solidFill>
                          <a:srgbClr val="000000"/>
                        </a:solidFill>
                        <a:effectLst/>
                        <a:latin typeface="Cambria Math" panose="02040503050406030204" pitchFamily="18" charset="0"/>
                      </a:rPr>
                      <m:t> </m:t>
                    </m:r>
                    <m:r>
                      <a:rPr lang="en-US" sz="2000" i="1">
                        <a:solidFill>
                          <a:srgbClr val="000000"/>
                        </a:solidFill>
                        <a:latin typeface="Cambria Math"/>
                      </a:rPr>
                      <m:t>𝑢𝑛𝑐𝑒𝑟𝑡𝑎𝑖𝑛𝑡𝑦</m:t>
                    </m:r>
                    <m:r>
                      <a:rPr lang="en-US" sz="2000" b="0" i="1" smtClean="0">
                        <a:solidFill>
                          <a:srgbClr val="000000"/>
                        </a:solidFill>
                        <a:latin typeface="Cambria Math" panose="02040503050406030204" pitchFamily="18" charset="0"/>
                      </a:rPr>
                      <m:t> </m:t>
                    </m:r>
                    <m:r>
                      <a:rPr lang="en-US" sz="2000" b="0" i="1" smtClean="0">
                        <a:solidFill>
                          <a:srgbClr val="000000"/>
                        </a:solidFill>
                        <a:effectLst/>
                        <a:latin typeface="Cambria Math" panose="02040503050406030204" pitchFamily="18" charset="0"/>
                      </a:rPr>
                      <m:t>(</m:t>
                    </m:r>
                    <m:r>
                      <a:rPr lang="en-US" sz="2000" b="0" i="1" smtClean="0">
                        <a:solidFill>
                          <a:srgbClr val="000000"/>
                        </a:solidFill>
                        <a:effectLst/>
                        <a:latin typeface="Cambria Math" panose="02040503050406030204" pitchFamily="18" charset="0"/>
                      </a:rPr>
                      <m:t>𝑟𝑒𝑙𝑎𝑡𝑖𝑣𝑒</m:t>
                    </m:r>
                    <m:r>
                      <a:rPr lang="en-US" sz="2000" b="0" i="1" smtClean="0">
                        <a:solidFill>
                          <a:srgbClr val="000000"/>
                        </a:solidFill>
                        <a:effectLst/>
                        <a:latin typeface="Cambria Math" panose="02040503050406030204" pitchFamily="18" charset="0"/>
                      </a:rPr>
                      <m:t> </m:t>
                    </m:r>
                    <m:r>
                      <a:rPr lang="en-US" sz="2000" i="1">
                        <a:solidFill>
                          <a:srgbClr val="000000"/>
                        </a:solidFill>
                        <a:latin typeface="Cambria Math" panose="02040503050406030204" pitchFamily="18" charset="0"/>
                      </a:rPr>
                      <m:t>𝑒𝑟𝑟𝑜𝑟</m:t>
                    </m:r>
                    <m:r>
                      <a:rPr lang="en-US" sz="2000" i="1">
                        <a:solidFill>
                          <a:srgbClr val="000000"/>
                        </a:solidFill>
                        <a:latin typeface="Cambria Math" panose="02040503050406030204" pitchFamily="18" charset="0"/>
                      </a:rPr>
                      <m:t>)=</m:t>
                    </m:r>
                  </m:oMath>
                </a14:m>
                <a:endParaRPr lang="en-US" sz="2000" i="1" dirty="0">
                  <a:solidFill>
                    <a:srgbClr val="000000"/>
                  </a:solidFill>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299423" y="5107324"/>
                <a:ext cx="5148012" cy="400110"/>
              </a:xfrm>
              <a:prstGeom prst="rect">
                <a:avLst/>
              </a:prstGeom>
              <a:blipFill rotWithShape="1">
                <a:blip r:embed="rId7"/>
                <a:stretch>
                  <a:fillRect l="-947" t="-1538"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80141" y="4948471"/>
                <a:ext cx="53867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a:rPr>
                            <m:t>∆</m:t>
                          </m:r>
                          <m:r>
                            <a:rPr lang="en-US" sz="2000" i="1">
                              <a:solidFill>
                                <a:srgbClr val="000000"/>
                              </a:solidFill>
                              <a:latin typeface="Cambria Math"/>
                            </a:rPr>
                            <m:t>𝑥</m:t>
                          </m:r>
                        </m:num>
                        <m:den>
                          <m:r>
                            <a:rPr lang="en-US" sz="2000" i="1">
                              <a:solidFill>
                                <a:srgbClr val="000000"/>
                              </a:solidFill>
                              <a:latin typeface="Cambria Math"/>
                            </a:rPr>
                            <m:t>𝑥</m:t>
                          </m:r>
                        </m:den>
                      </m:f>
                    </m:oMath>
                  </m:oMathPara>
                </a14:m>
                <a:endParaRPr lang="en-US" sz="2000" dirty="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5280141" y="4948471"/>
                <a:ext cx="538673" cy="670568"/>
              </a:xfrm>
              <a:prstGeom prst="rect">
                <a:avLst/>
              </a:prstGeom>
              <a:blipFill rotWithShape="1">
                <a:blip r:embed="rId8"/>
                <a:stretch>
                  <a:fillRect/>
                </a:stretch>
              </a:blipFill>
            </p:spPr>
            <p:txBody>
              <a:bodyPr/>
              <a:lstStyle/>
              <a:p>
                <a:r>
                  <a:rPr lang="en-US">
                    <a:noFill/>
                  </a:rPr>
                  <a:t> </a:t>
                </a:r>
              </a:p>
            </p:txBody>
          </p:sp>
        </mc:Fallback>
      </mc:AlternateContent>
      <p:pic>
        <p:nvPicPr>
          <p:cNvPr id="18" name="Picture 59" descr="crajee's Avatar">
            <a:hlinkClick r:id="rId9"/>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569748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0" descr="blob_speed"/>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496659" y="5662715"/>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6603" y="6212025"/>
            <a:ext cx="5023197" cy="646331"/>
          </a:xfrm>
          <a:prstGeom prst="rect">
            <a:avLst/>
          </a:prstGeom>
          <a:solidFill>
            <a:srgbClr val="FF9966"/>
          </a:solidFill>
        </p:spPr>
        <p:txBody>
          <a:bodyPr wrap="square">
            <a:spAutoFit/>
          </a:bodyPr>
          <a:lstStyle/>
          <a:p>
            <a:pPr>
              <a:lnSpc>
                <a:spcPct val="90000"/>
              </a:lnSpc>
            </a:pPr>
            <a:r>
              <a:rPr lang="en-US" sz="2000" dirty="0">
                <a:latin typeface="+mj-lt"/>
              </a:rPr>
              <a:t>The value of best estimate must be expressed to the same precision as the uncertainty</a:t>
            </a:r>
          </a:p>
        </p:txBody>
      </p:sp>
      <p:sp>
        <p:nvSpPr>
          <p:cNvPr id="21" name="Rectangle 20"/>
          <p:cNvSpPr/>
          <p:nvPr/>
        </p:nvSpPr>
        <p:spPr>
          <a:xfrm>
            <a:off x="589631" y="137907"/>
            <a:ext cx="6609121" cy="523220"/>
          </a:xfrm>
          <a:prstGeom prst="rect">
            <a:avLst/>
          </a:prstGeom>
        </p:spPr>
        <p:txBody>
          <a:bodyPr wrap="square">
            <a:spAutoFit/>
          </a:bodyPr>
          <a:lstStyle/>
          <a:p>
            <a:pPr lvl="0" fontAlgn="base">
              <a:spcBef>
                <a:spcPct val="0"/>
              </a:spcBef>
              <a:spcAft>
                <a:spcPct val="0"/>
              </a:spcAft>
            </a:pPr>
            <a:r>
              <a:rPr lang="en-US" altLang="en-US" sz="2800" dirty="0">
                <a:solidFill>
                  <a:srgbClr val="C00000"/>
                </a:solidFill>
                <a:effectLst>
                  <a:outerShdw blurRad="38100" dist="38100" dir="2700000" algn="tl">
                    <a:srgbClr val="000000">
                      <a:alpha val="43137"/>
                    </a:srgbClr>
                  </a:outerShdw>
                </a:effectLst>
                <a:cs typeface="Arial" panose="020B0604020202020204" pitchFamily="34" charset="0"/>
              </a:rPr>
              <a:t>How to report the measurements</a:t>
            </a:r>
          </a:p>
        </p:txBody>
      </p:sp>
      <p:sp>
        <p:nvSpPr>
          <p:cNvPr id="14" name="Rounded Rectangle 13"/>
          <p:cNvSpPr/>
          <p:nvPr/>
        </p:nvSpPr>
        <p:spPr>
          <a:xfrm>
            <a:off x="0" y="1447800"/>
            <a:ext cx="85344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6201" y="3253676"/>
            <a:ext cx="7122552" cy="16993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36877" y="6154684"/>
            <a:ext cx="1554723" cy="590931"/>
          </a:xfrm>
          <a:prstGeom prst="rect">
            <a:avLst/>
          </a:prstGeom>
          <a:solidFill>
            <a:srgbClr val="FF9966"/>
          </a:solidFill>
        </p:spPr>
        <p:txBody>
          <a:bodyPr wrap="square" rtlCol="0">
            <a:spAutoFit/>
          </a:bodyPr>
          <a:lstStyle/>
          <a:p>
            <a:pPr>
              <a:lnSpc>
                <a:spcPct val="90000"/>
              </a:lnSpc>
            </a:pPr>
            <a:r>
              <a:rPr lang="en-US" dirty="0"/>
              <a:t>Uncertainty has 1 sig. fig.</a:t>
            </a:r>
          </a:p>
        </p:txBody>
      </p:sp>
    </p:spTree>
    <p:extLst>
      <p:ext uri="{BB962C8B-B14F-4D97-AF65-F5344CB8AC3E}">
        <p14:creationId xmlns:p14="http://schemas.microsoft.com/office/powerpoint/2010/main" val="3717790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50" fill="hold"/>
                                        <p:tgtEl>
                                          <p:spTgt spid="22"/>
                                        </p:tgtEl>
                                        <p:attrNameLst>
                                          <p:attrName>ppt_x</p:attrName>
                                        </p:attrNameLst>
                                      </p:cBhvr>
                                      <p:tavLst>
                                        <p:tav tm="0">
                                          <p:val>
                                            <p:strVal val="#ppt_x"/>
                                          </p:val>
                                        </p:tav>
                                        <p:tav tm="100000">
                                          <p:val>
                                            <p:strVal val="#ppt_x"/>
                                          </p:val>
                                        </p:tav>
                                      </p:tavLst>
                                    </p:anim>
                                    <p:anim calcmode="lin" valueType="num">
                                      <p:cBhvr additive="base">
                                        <p:cTn id="46" dur="250" fill="hold"/>
                                        <p:tgtEl>
                                          <p:spTgt spid="22"/>
                                        </p:tgtEl>
                                        <p:attrNameLst>
                                          <p:attrName>ppt_y</p:attrName>
                                        </p:attrNameLst>
                                      </p:cBhvr>
                                      <p:tavLst>
                                        <p:tav tm="0">
                                          <p:val>
                                            <p:strVal val="1+#ppt_h/2"/>
                                          </p:val>
                                        </p:tav>
                                        <p:tav tm="100000">
                                          <p:val>
                                            <p:strVal val="#ppt_y"/>
                                          </p:val>
                                        </p:tav>
                                      </p:tavLst>
                                    </p:anim>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0" grpId="0" animBg="1"/>
      <p:bldP spid="14" grpId="0" animBg="1"/>
      <p:bldP spid="15"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9474" y="4362428"/>
            <a:ext cx="8532125" cy="400110"/>
          </a:xfrm>
          <a:prstGeom prst="rect">
            <a:avLst/>
          </a:prstGeom>
          <a:noFill/>
        </p:spPr>
        <p:txBody>
          <a:bodyPr wrap="square" rtlCol="0">
            <a:spAutoFit/>
          </a:bodyPr>
          <a:lstStyle/>
          <a:p>
            <a:r>
              <a:rPr lang="en-US" sz="2000" dirty="0">
                <a:solidFill>
                  <a:srgbClr val="C00000"/>
                </a:solidFill>
              </a:rPr>
              <a:t>When reporting results, values calculated with calculator must be rounded.  </a:t>
            </a:r>
          </a:p>
        </p:txBody>
      </p:sp>
      <p:sp>
        <p:nvSpPr>
          <p:cNvPr id="4" name="TextBox 3"/>
          <p:cNvSpPr txBox="1"/>
          <p:nvPr/>
        </p:nvSpPr>
        <p:spPr>
          <a:xfrm>
            <a:off x="609600" y="4841915"/>
            <a:ext cx="8382000" cy="1323439"/>
          </a:xfrm>
          <a:prstGeom prst="rect">
            <a:avLst/>
          </a:prstGeom>
          <a:noFill/>
        </p:spPr>
        <p:txBody>
          <a:bodyPr wrap="square" rtlCol="0">
            <a:spAutoFit/>
          </a:bodyPr>
          <a:lstStyle/>
          <a:p>
            <a:r>
              <a:rPr lang="en-US" sz="2000" dirty="0">
                <a:solidFill>
                  <a:prstClr val="black"/>
                </a:solidFill>
              </a:rPr>
              <a:t>Calculator in students hands can do funny things.</a:t>
            </a:r>
          </a:p>
          <a:p>
            <a:r>
              <a:rPr lang="en-US" sz="2000" dirty="0">
                <a:solidFill>
                  <a:prstClr val="black"/>
                </a:solidFill>
              </a:rPr>
              <a:t>calculator gives F=4.264 N, and an uncertainty ±0.362N. </a:t>
            </a:r>
          </a:p>
          <a:p>
            <a:r>
              <a:rPr lang="en-US" sz="2000" dirty="0">
                <a:solidFill>
                  <a:prstClr val="black"/>
                </a:solidFill>
              </a:rPr>
              <a:t>Students knowledge quotes the force as as F=(4.3±0.4) N.</a:t>
            </a:r>
          </a:p>
          <a:p>
            <a:r>
              <a:rPr lang="en-US" sz="2000" dirty="0">
                <a:solidFill>
                  <a:prstClr val="black"/>
                </a:solidFill>
              </a:rPr>
              <a:t>This year it is acceptable to express uncertainty to two significant figures.  </a:t>
            </a:r>
          </a:p>
        </p:txBody>
      </p:sp>
      <p:sp>
        <p:nvSpPr>
          <p:cNvPr id="5" name="Rectangle 4"/>
          <p:cNvSpPr/>
          <p:nvPr/>
        </p:nvSpPr>
        <p:spPr>
          <a:xfrm>
            <a:off x="304800" y="257145"/>
            <a:ext cx="7929222" cy="523220"/>
          </a:xfrm>
          <a:prstGeom prst="rect">
            <a:avLst/>
          </a:prstGeom>
        </p:spPr>
        <p:txBody>
          <a:bodyPr wrap="none">
            <a:spAutoFit/>
          </a:bodyPr>
          <a:lstStyle/>
          <a:p>
            <a:r>
              <a:rPr lang="en-US" sz="2800" dirty="0">
                <a:solidFill>
                  <a:srgbClr val="C00000"/>
                </a:solidFill>
                <a:effectLst>
                  <a:outerShdw blurRad="38100" dist="38100" dir="2700000" algn="tl">
                    <a:srgbClr val="000000">
                      <a:alpha val="43137"/>
                    </a:srgbClr>
                  </a:outerShdw>
                </a:effectLst>
                <a:cs typeface="Arial" panose="020B0604020202020204" pitchFamily="34" charset="0"/>
              </a:rPr>
              <a:t>Reporting results of measurements and uncertainties</a:t>
            </a:r>
          </a:p>
        </p:txBody>
      </p:sp>
      <p:sp>
        <p:nvSpPr>
          <p:cNvPr id="6" name="Rectangle 5"/>
          <p:cNvSpPr/>
          <p:nvPr/>
        </p:nvSpPr>
        <p:spPr>
          <a:xfrm>
            <a:off x="457200" y="826531"/>
            <a:ext cx="8382000" cy="1323439"/>
          </a:xfrm>
          <a:prstGeom prst="rect">
            <a:avLst/>
          </a:prstGeom>
        </p:spPr>
        <p:txBody>
          <a:bodyPr wrap="square">
            <a:spAutoFit/>
          </a:bodyPr>
          <a:lstStyle/>
          <a:p>
            <a:r>
              <a:rPr lang="en-US" sz="2000" dirty="0">
                <a:solidFill>
                  <a:srgbClr val="000000"/>
                </a:solidFill>
              </a:rPr>
              <a:t>In measuring the angle of refraction at an air-glass interface for a constant angle of incidence the following results were obtained (using a protractor with a precision of ± 1</a:t>
            </a:r>
            <a:r>
              <a:rPr lang="en-US" sz="2000" baseline="30000" dirty="0">
                <a:solidFill>
                  <a:srgbClr val="000000"/>
                </a:solidFill>
              </a:rPr>
              <a:t>o</a:t>
            </a:r>
            <a:r>
              <a:rPr lang="en-US" sz="2000" dirty="0">
                <a:solidFill>
                  <a:srgbClr val="000000"/>
                </a:solidFill>
              </a:rPr>
              <a:t>): 45°, 47°, 46°, 45°, 44°</a:t>
            </a:r>
          </a:p>
          <a:p>
            <a:r>
              <a:rPr lang="en-US" sz="2000" dirty="0">
                <a:solidFill>
                  <a:srgbClr val="000000"/>
                </a:solidFill>
              </a:rPr>
              <a:t>How should we express the angle of refraction?</a:t>
            </a:r>
          </a:p>
        </p:txBody>
      </p:sp>
      <p:sp>
        <p:nvSpPr>
          <p:cNvPr id="8" name="Rectangle 7"/>
          <p:cNvSpPr/>
          <p:nvPr/>
        </p:nvSpPr>
        <p:spPr>
          <a:xfrm>
            <a:off x="457200" y="2196136"/>
            <a:ext cx="8534400" cy="1631216"/>
          </a:xfrm>
          <a:prstGeom prst="rect">
            <a:avLst/>
          </a:prstGeom>
        </p:spPr>
        <p:txBody>
          <a:bodyPr wrap="square">
            <a:spAutoFit/>
          </a:bodyPr>
          <a:lstStyle/>
          <a:p>
            <a:r>
              <a:rPr lang="en-US" sz="2000" dirty="0">
                <a:solidFill>
                  <a:srgbClr val="000099"/>
                </a:solidFill>
              </a:rPr>
              <a:t>The mean of these values is 45.4° and the range is (47° − 44°) = 3°.</a:t>
            </a:r>
          </a:p>
          <a:p>
            <a:r>
              <a:rPr lang="en-US" sz="2000" dirty="0">
                <a:solidFill>
                  <a:srgbClr val="000099"/>
                </a:solidFill>
              </a:rPr>
              <a:t>Half the range is 1.5°.</a:t>
            </a:r>
          </a:p>
          <a:p>
            <a:r>
              <a:rPr lang="en-US" sz="2000" dirty="0">
                <a:solidFill>
                  <a:srgbClr val="000099"/>
                </a:solidFill>
              </a:rPr>
              <a:t>Since the precision of the protractor is ±1°, average value should be quoted to the whole number and round down to 45°. Uncertainty should round up</a:t>
            </a:r>
          </a:p>
          <a:p>
            <a:r>
              <a:rPr lang="en-US" sz="2000" dirty="0">
                <a:solidFill>
                  <a:srgbClr val="000099"/>
                </a:solidFill>
              </a:rPr>
              <a:t>to 2°. This means that the angle of refraction should be recorded as 45 ± 2°.</a:t>
            </a:r>
          </a:p>
        </p:txBody>
      </p:sp>
      <p:sp>
        <p:nvSpPr>
          <p:cNvPr id="9" name="Rectangle 8"/>
          <p:cNvSpPr/>
          <p:nvPr/>
        </p:nvSpPr>
        <p:spPr>
          <a:xfrm>
            <a:off x="-1" y="804120"/>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solidFill>
                <a:prstClr val="black"/>
              </a:solidFill>
            </a:endParaRPr>
          </a:p>
        </p:txBody>
      </p:sp>
      <p:sp>
        <p:nvSpPr>
          <p:cNvPr id="10" name="Rectangle 9"/>
          <p:cNvSpPr/>
          <p:nvPr/>
        </p:nvSpPr>
        <p:spPr>
          <a:xfrm>
            <a:off x="68982" y="4841915"/>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solidFill>
                <a:prstClr val="black"/>
              </a:solidFill>
            </a:endParaRPr>
          </a:p>
        </p:txBody>
      </p:sp>
    </p:spTree>
    <p:extLst>
      <p:ext uri="{BB962C8B-B14F-4D97-AF65-F5344CB8AC3E}">
        <p14:creationId xmlns:p14="http://schemas.microsoft.com/office/powerpoint/2010/main" val="25579230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media4.giphy.com/media/7K3p2z8Hh9QOI/200_s.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91075"/>
            <a:ext cx="1778426" cy="9991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8725" y="80117"/>
            <a:ext cx="8732982" cy="1208023"/>
          </a:xfrm>
          <a:prstGeom prst="rect">
            <a:avLst/>
          </a:prstGeom>
        </p:spPr>
        <p:txBody>
          <a:bodyPr wrap="square">
            <a:spAutoFit/>
          </a:bodyPr>
          <a:lstStyle/>
          <a:p>
            <a:pPr lvl="0"/>
            <a:r>
              <a:rPr lang="en-US" sz="2000" dirty="0">
                <a:solidFill>
                  <a:srgbClr val="000000"/>
                </a:solidFill>
                <a:latin typeface="+mj-lt"/>
                <a:cs typeface="Arial" panose="020B0604020202020204" pitchFamily="34" charset="0"/>
              </a:rPr>
              <a:t>The six students measure the resistance of a lamp: </a:t>
            </a:r>
          </a:p>
          <a:p>
            <a:pPr lvl="0"/>
            <a:r>
              <a:rPr lang="en-US" sz="2000" dirty="0">
                <a:solidFill>
                  <a:srgbClr val="000000"/>
                </a:solidFill>
                <a:latin typeface="+mj-lt"/>
                <a:cs typeface="Arial" panose="020B0604020202020204" pitchFamily="34" charset="0"/>
              </a:rPr>
              <a:t>609 Ω; 666 Ω; 639 Ω; 661 Ω; 654 Ω; 628 Ω. </a:t>
            </a:r>
          </a:p>
          <a:p>
            <a:pPr lvl="0"/>
            <a:r>
              <a:rPr lang="en-US" sz="2000" dirty="0">
                <a:solidFill>
                  <a:srgbClr val="000000"/>
                </a:solidFill>
                <a:latin typeface="+mj-lt"/>
                <a:cs typeface="Arial" panose="020B0604020202020204" pitchFamily="34" charset="0"/>
              </a:rPr>
              <a:t>What should the students reports as the resistance of the lamp? </a:t>
            </a:r>
          </a:p>
          <a:p>
            <a:pPr lvl="0">
              <a:lnSpc>
                <a:spcPts val="1500"/>
              </a:lnSpc>
            </a:pPr>
            <a:r>
              <a:rPr lang="en-US" sz="2000" dirty="0">
                <a:solidFill>
                  <a:srgbClr val="2F537F"/>
                </a:solidFill>
                <a:latin typeface="Arial" panose="020B0604020202020204" pitchFamily="34" charset="0"/>
                <a:cs typeface="Arial" panose="020B0604020202020204" pitchFamily="34" charset="0"/>
              </a:rPr>
              <a:t> </a:t>
            </a:r>
          </a:p>
        </p:txBody>
      </p:sp>
      <p:sp>
        <p:nvSpPr>
          <p:cNvPr id="7" name="Rectangle 6"/>
          <p:cNvSpPr/>
          <p:nvPr/>
        </p:nvSpPr>
        <p:spPr>
          <a:xfrm>
            <a:off x="6426626" y="2667000"/>
            <a:ext cx="2438400" cy="1200329"/>
          </a:xfrm>
          <a:prstGeom prst="rect">
            <a:avLst/>
          </a:prstGeom>
        </p:spPr>
        <p:txBody>
          <a:bodyPr wrap="square">
            <a:spAutoFit/>
          </a:bodyPr>
          <a:lstStyle/>
          <a:p>
            <a:pPr lvl="0"/>
            <a:r>
              <a:rPr lang="en-US" dirty="0">
                <a:solidFill>
                  <a:srgbClr val="C00000"/>
                </a:solidFill>
                <a:latin typeface="+mj-lt"/>
                <a:cs typeface="Arial" panose="020B0604020202020204" pitchFamily="34" charset="0"/>
              </a:rPr>
              <a:t>This tells you immediately that resistance is anywhere btw 610 </a:t>
            </a:r>
            <a:r>
              <a:rPr lang="en-US">
                <a:solidFill>
                  <a:srgbClr val="C00000"/>
                </a:solidFill>
                <a:latin typeface="+mj-lt"/>
                <a:cs typeface="Arial" panose="020B0604020202020204" pitchFamily="34" charset="0"/>
              </a:rPr>
              <a:t>and 670 </a:t>
            </a:r>
            <a:r>
              <a:rPr lang="en-US" i="1" dirty="0">
                <a:solidFill>
                  <a:srgbClr val="C00000"/>
                </a:solidFill>
                <a:latin typeface="+mj-lt"/>
                <a:cs typeface="Arial" panose="020B0604020202020204" pitchFamily="34" charset="0"/>
              </a:rPr>
              <a:t>Ω</a:t>
            </a:r>
          </a:p>
        </p:txBody>
      </p:sp>
      <p:sp>
        <p:nvSpPr>
          <p:cNvPr id="14" name="Oval 13"/>
          <p:cNvSpPr/>
          <p:nvPr/>
        </p:nvSpPr>
        <p:spPr>
          <a:xfrm>
            <a:off x="4343400" y="5428313"/>
            <a:ext cx="1752600" cy="3924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p:cNvSpPr/>
          <p:nvPr/>
        </p:nvSpPr>
        <p:spPr>
          <a:xfrm>
            <a:off x="-79083" y="45486"/>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mc:AlternateContent xmlns:mc="http://schemas.openxmlformats.org/markup-compatibility/2006" xmlns:a14="http://schemas.microsoft.com/office/drawing/2010/main">
        <mc:Choice Requires="a14">
          <p:sp>
            <p:nvSpPr>
              <p:cNvPr id="2" name="Rectangle 1"/>
              <p:cNvSpPr/>
              <p:nvPr/>
            </p:nvSpPr>
            <p:spPr>
              <a:xfrm>
                <a:off x="457193" y="1280609"/>
                <a:ext cx="8534406" cy="2169825"/>
              </a:xfrm>
              <a:prstGeom prst="rect">
                <a:avLst/>
              </a:prstGeom>
            </p:spPr>
            <p:txBody>
              <a:bodyPr wrap="square">
                <a:spAutoFit/>
              </a:bodyPr>
              <a:lstStyle/>
              <a:p>
                <a:pPr lvl="0">
                  <a:lnSpc>
                    <a:spcPts val="2700"/>
                  </a:lnSpc>
                </a:pPr>
                <a:r>
                  <a:rPr lang="en-US" sz="2000" i="1" dirty="0">
                    <a:solidFill>
                      <a:srgbClr val="2F537F"/>
                    </a:solidFill>
                    <a:cs typeface="Arial" panose="020B0604020202020204" pitchFamily="34" charset="0"/>
                  </a:rPr>
                  <a:t>Average resistance = 643 Ω </a:t>
                </a:r>
                <a:endParaRPr lang="en-US" sz="2000" dirty="0">
                  <a:solidFill>
                    <a:srgbClr val="2F537F"/>
                  </a:solidFill>
                  <a:cs typeface="Arial" panose="020B0604020202020204" pitchFamily="34" charset="0"/>
                </a:endParaRPr>
              </a:p>
              <a:p>
                <a:pPr lvl="0">
                  <a:lnSpc>
                    <a:spcPts val="2700"/>
                  </a:lnSpc>
                </a:pPr>
                <a:r>
                  <a:rPr lang="en-US" sz="2000" i="1" dirty="0">
                    <a:solidFill>
                      <a:srgbClr val="2F537F"/>
                    </a:solidFill>
                    <a:cs typeface="Arial" panose="020B0604020202020204" pitchFamily="34" charset="0"/>
                  </a:rPr>
                  <a:t>Range = Largest - smallest resistance: 666 - 609 = 57 Ω </a:t>
                </a:r>
                <a:endParaRPr lang="en-US" sz="2000" dirty="0">
                  <a:solidFill>
                    <a:srgbClr val="2F537F"/>
                  </a:solidFill>
                  <a:cs typeface="Arial" panose="020B0604020202020204" pitchFamily="34" charset="0"/>
                </a:endParaRPr>
              </a:p>
              <a:p>
                <a:pPr lvl="0">
                  <a:lnSpc>
                    <a:spcPts val="2700"/>
                  </a:lnSpc>
                </a:pPr>
                <a:r>
                  <a:rPr lang="en-US" sz="2000" i="1" dirty="0">
                    <a:solidFill>
                      <a:srgbClr val="2F537F"/>
                    </a:solidFill>
                    <a:cs typeface="Arial" panose="020B0604020202020204" pitchFamily="34" charset="0"/>
                  </a:rPr>
                  <a:t>Absolute uncertainty: dividing the range by 2 = 29 Ω </a:t>
                </a:r>
                <a:endParaRPr lang="en-US" sz="2000" dirty="0">
                  <a:solidFill>
                    <a:srgbClr val="2F537F"/>
                  </a:solidFill>
                  <a:cs typeface="Arial" panose="020B0604020202020204" pitchFamily="34" charset="0"/>
                </a:endParaRPr>
              </a:p>
              <a:p>
                <a:pPr lvl="0">
                  <a:lnSpc>
                    <a:spcPts val="2700"/>
                  </a:lnSpc>
                </a:pPr>
                <a:r>
                  <a:rPr lang="en-US" sz="2000" i="1" dirty="0">
                    <a:solidFill>
                      <a:srgbClr val="2F537F"/>
                    </a:solidFill>
                    <a:cs typeface="Arial" panose="020B0604020202020204" pitchFamily="34" charset="0"/>
                  </a:rPr>
                  <a:t>So, the resistance of the lamp is reported as: </a:t>
                </a:r>
                <a:r>
                  <a:rPr lang="en-US" sz="2000" i="1" dirty="0">
                    <a:solidFill>
                      <a:srgbClr val="2F537F"/>
                    </a:solidFill>
                    <a:effectLst>
                      <a:outerShdw blurRad="38100" dist="38100" dir="2700000" algn="tl">
                        <a:srgbClr val="000000">
                          <a:alpha val="43137"/>
                        </a:srgbClr>
                      </a:outerShdw>
                    </a:effectLst>
                    <a:cs typeface="Arial" panose="020B0604020202020204" pitchFamily="34" charset="0"/>
                  </a:rPr>
                  <a:t>R = (640 ± 30) Ω</a:t>
                </a:r>
              </a:p>
              <a:p>
                <a:pPr lvl="0">
                  <a:lnSpc>
                    <a:spcPts val="2700"/>
                  </a:lnSpc>
                </a:pPr>
                <a14:m>
                  <m:oMath xmlns:m="http://schemas.openxmlformats.org/officeDocument/2006/math">
                    <m:r>
                      <a:rPr lang="en-US" sz="2000" i="1">
                        <a:solidFill>
                          <a:srgbClr val="2F537F"/>
                        </a:solidFill>
                        <a:latin typeface="Cambria Math" panose="02040503050406030204" pitchFamily="18" charset="0"/>
                      </a:rPr>
                      <m:t>𝐹𝑟𝑎𝑐𝑡𝑖𝑜𝑛𝑎𝑙</m:t>
                    </m:r>
                    <m:r>
                      <a:rPr lang="en-US" sz="2000" i="1">
                        <a:solidFill>
                          <a:srgbClr val="2F537F"/>
                        </a:solidFill>
                        <a:latin typeface="Cambria Math" panose="02040503050406030204" pitchFamily="18" charset="0"/>
                      </a:rPr>
                      <m:t> </m:t>
                    </m:r>
                    <m:r>
                      <a:rPr lang="en-US" sz="2000" i="1">
                        <a:solidFill>
                          <a:srgbClr val="2F537F"/>
                        </a:solidFill>
                        <a:latin typeface="Cambria Math" panose="02040503050406030204" pitchFamily="18" charset="0"/>
                      </a:rPr>
                      <m:t>𝑢𝑛𝑐𝑒𝑟𝑡𝑎𝑖𝑛𝑡𝑦</m:t>
                    </m:r>
                    <m:r>
                      <a:rPr lang="en-US" sz="2000" i="1">
                        <a:solidFill>
                          <a:srgbClr val="2F537F"/>
                        </a:solidFill>
                        <a:latin typeface="Cambria Math" panose="02040503050406030204" pitchFamily="18" charset="0"/>
                      </a:rPr>
                      <m:t>=±</m:t>
                    </m:r>
                  </m:oMath>
                </a14:m>
                <a:r>
                  <a:rPr lang="en-US" sz="2000" dirty="0">
                    <a:solidFill>
                      <a:srgbClr val="2F537F"/>
                    </a:solidFill>
                    <a:cs typeface="Arial" panose="020B0604020202020204" pitchFamily="34" charset="0"/>
                  </a:rPr>
                  <a:t>0.05</a:t>
                </a:r>
              </a:p>
              <a:p>
                <a:pPr lvl="0">
                  <a:lnSpc>
                    <a:spcPts val="2700"/>
                  </a:lnSpc>
                </a:pPr>
                <a14:m>
                  <m:oMathPara xmlns:m="http://schemas.openxmlformats.org/officeDocument/2006/math">
                    <m:oMathParaPr>
                      <m:jc m:val="left"/>
                    </m:oMathParaPr>
                    <m:oMath xmlns:m="http://schemas.openxmlformats.org/officeDocument/2006/math">
                      <m:r>
                        <a:rPr lang="en-US" sz="2000" i="1">
                          <a:solidFill>
                            <a:srgbClr val="2F537F"/>
                          </a:solidFill>
                          <a:latin typeface="Cambria Math" panose="02040503050406030204" pitchFamily="18" charset="0"/>
                        </a:rPr>
                        <m:t>𝑃𝑒𝑟𝑐𝑒𝑛𝑡𝑎𝑔𝑒</m:t>
                      </m:r>
                      <m:r>
                        <a:rPr lang="en-US" sz="2000" i="1">
                          <a:solidFill>
                            <a:srgbClr val="2F537F"/>
                          </a:solidFill>
                          <a:latin typeface="Cambria Math" panose="02040503050406030204" pitchFamily="18" charset="0"/>
                        </a:rPr>
                        <m:t> </m:t>
                      </m:r>
                      <m:r>
                        <a:rPr lang="en-US" sz="2000" i="1">
                          <a:solidFill>
                            <a:srgbClr val="2F537F"/>
                          </a:solidFill>
                          <a:latin typeface="Cambria Math" panose="02040503050406030204" pitchFamily="18" charset="0"/>
                        </a:rPr>
                        <m:t>𝑢𝑛𝑐𝑒𝑟𝑡𝑎𝑖𝑛𝑡𝑖𝑒𝑠</m:t>
                      </m:r>
                      <m:r>
                        <a:rPr lang="en-US" sz="2000" b="1" i="1">
                          <a:solidFill>
                            <a:srgbClr val="2F537F"/>
                          </a:solidFill>
                          <a:latin typeface="Cambria Math" panose="02040503050406030204" pitchFamily="18" charset="0"/>
                        </a:rPr>
                        <m:t>=</m:t>
                      </m:r>
                      <m:r>
                        <a:rPr lang="en-US" sz="2000" i="1">
                          <a:solidFill>
                            <a:srgbClr val="2F537F"/>
                          </a:solidFill>
                          <a:latin typeface="Cambria Math" panose="02040503050406030204" pitchFamily="18" charset="0"/>
                        </a:rPr>
                        <m:t>5%</m:t>
                      </m:r>
                    </m:oMath>
                  </m:oMathPara>
                </a14:m>
                <a:endParaRPr lang="en-US" sz="2000" dirty="0">
                  <a:solidFill>
                    <a:srgbClr val="2F537F"/>
                  </a:solidFill>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193" y="1280609"/>
                <a:ext cx="8534406" cy="2169825"/>
              </a:xfrm>
              <a:prstGeom prst="rect">
                <a:avLst/>
              </a:prstGeom>
              <a:blipFill rotWithShape="1">
                <a:blip r:embed="rId4"/>
                <a:stretch>
                  <a:fillRect l="-786" t="-562" b="-562"/>
                </a:stretch>
              </a:blipFill>
            </p:spPr>
            <p:txBody>
              <a:bodyPr/>
              <a:lstStyle/>
              <a:p>
                <a:r>
                  <a:rPr lang="en-US">
                    <a:noFill/>
                  </a:rPr>
                  <a:t> </a:t>
                </a:r>
              </a:p>
            </p:txBody>
          </p:sp>
        </mc:Fallback>
      </mc:AlternateContent>
      <p:sp>
        <p:nvSpPr>
          <p:cNvPr id="3" name="Rectangle 2"/>
          <p:cNvSpPr/>
          <p:nvPr/>
        </p:nvSpPr>
        <p:spPr>
          <a:xfrm>
            <a:off x="628583" y="4343400"/>
            <a:ext cx="7781512" cy="1477328"/>
          </a:xfrm>
          <a:prstGeom prst="rect">
            <a:avLst/>
          </a:prstGeom>
        </p:spPr>
        <p:txBody>
          <a:bodyPr wrap="square">
            <a:spAutoFit/>
          </a:bodyPr>
          <a:lstStyle/>
          <a:p>
            <a:r>
              <a:rPr lang="en-US" sz="2000" dirty="0">
                <a:solidFill>
                  <a:srgbClr val="000000"/>
                </a:solidFill>
                <a:cs typeface="Arial" panose="020B0604020202020204" pitchFamily="34" charset="0"/>
              </a:rPr>
              <a:t>A student measures a distance several times. </a:t>
            </a:r>
          </a:p>
          <a:p>
            <a:r>
              <a:rPr lang="en-US" sz="2000" dirty="0">
                <a:solidFill>
                  <a:srgbClr val="000000"/>
                </a:solidFill>
                <a:cs typeface="Arial" panose="020B0604020202020204" pitchFamily="34" charset="0"/>
              </a:rPr>
              <a:t>The readings lie between 49.8 cm and 50.2 cm. </a:t>
            </a:r>
          </a:p>
          <a:p>
            <a:r>
              <a:rPr lang="en-US" sz="2000" dirty="0">
                <a:solidFill>
                  <a:srgbClr val="000000"/>
                </a:solidFill>
                <a:cs typeface="Arial" panose="020B0604020202020204" pitchFamily="34" charset="0"/>
              </a:rPr>
              <a:t>This measurement is best recorded as</a:t>
            </a:r>
          </a:p>
          <a:p>
            <a:pPr>
              <a:lnSpc>
                <a:spcPct val="150000"/>
              </a:lnSpc>
            </a:pPr>
            <a:r>
              <a:rPr lang="en-US" sz="2000" i="1" dirty="0">
                <a:solidFill>
                  <a:srgbClr val="000000"/>
                </a:solidFill>
                <a:cs typeface="Arial" panose="020B0604020202020204" pitchFamily="34" charset="0"/>
              </a:rPr>
              <a:t>A.49.8 ± 0.2 cm. 	B. 49.8 ± 0.4 cm 	C. 50.0 ± 0.2 cm 	D. 50.0 ± 0.4 cm.</a:t>
            </a:r>
            <a:endParaRPr lang="en-US" sz="2000" dirty="0">
              <a:solidFill>
                <a:srgbClr val="000000"/>
              </a:solidFill>
            </a:endParaRPr>
          </a:p>
        </p:txBody>
      </p:sp>
      <p:sp>
        <p:nvSpPr>
          <p:cNvPr id="15" name="Rectangle 14"/>
          <p:cNvSpPr/>
          <p:nvPr/>
        </p:nvSpPr>
        <p:spPr>
          <a:xfrm>
            <a:off x="-56080" y="4416667"/>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Tree>
    <p:extLst>
      <p:ext uri="{BB962C8B-B14F-4D97-AF65-F5344CB8AC3E}">
        <p14:creationId xmlns:p14="http://schemas.microsoft.com/office/powerpoint/2010/main" val="7105669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 grpId="0"/>
      <p:bldP spid="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0968679">
            <a:off x="6691598" y="2260363"/>
            <a:ext cx="2063750" cy="4446588"/>
          </a:xfrm>
          <a:prstGeom prst="rect">
            <a:avLst/>
          </a:prstGeom>
          <a:noFill/>
          <a:ln w="9525">
            <a:noFill/>
            <a:miter lim="800000"/>
            <a:headEnd/>
            <a:tailEnd/>
          </a:ln>
        </p:spPr>
      </p:pic>
      <p:sp>
        <p:nvSpPr>
          <p:cNvPr id="3" name="Rectangle 9"/>
          <p:cNvSpPr>
            <a:spLocks noChangeArrowheads="1"/>
          </p:cNvSpPr>
          <p:nvPr/>
        </p:nvSpPr>
        <p:spPr bwMode="auto">
          <a:xfrm rot="20914435">
            <a:off x="7669498" y="2639776"/>
            <a:ext cx="319088" cy="403225"/>
          </a:xfrm>
          <a:prstGeom prst="rect">
            <a:avLst/>
          </a:prstGeom>
          <a:solidFill>
            <a:srgbClr val="FF0000">
              <a:alpha val="30196"/>
            </a:srgbClr>
          </a:solidFill>
          <a:ln w="9525">
            <a:noFill/>
            <a:miter lim="800000"/>
            <a:headEnd/>
            <a:tailEnd/>
          </a:ln>
        </p:spPr>
        <p:txBody>
          <a:bodyPr wrap="none" anchor="ctr"/>
          <a:lstStyle/>
          <a:p>
            <a:pPr algn="l"/>
            <a:endParaRPr lang="en-US"/>
          </a:p>
        </p:txBody>
      </p:sp>
      <p:sp>
        <p:nvSpPr>
          <p:cNvPr id="4" name="Rectangle 3"/>
          <p:cNvSpPr/>
          <p:nvPr/>
        </p:nvSpPr>
        <p:spPr>
          <a:xfrm>
            <a:off x="838200" y="533400"/>
            <a:ext cx="8001000" cy="1077218"/>
          </a:xfrm>
          <a:prstGeom prst="rect">
            <a:avLst/>
          </a:prstGeom>
        </p:spPr>
        <p:txBody>
          <a:bodyPr wrap="square">
            <a:spAutoFit/>
          </a:bodyPr>
          <a:lstStyle/>
          <a:p>
            <a:pPr>
              <a:spcBef>
                <a:spcPct val="20000"/>
              </a:spcBef>
            </a:pPr>
            <a:r>
              <a:rPr lang="en-US" altLang="en-US" sz="2000" dirty="0">
                <a:solidFill>
                  <a:srgbClr val="000000"/>
                </a:solidFill>
              </a:rPr>
              <a:t>A student measures the voltage shown.</a:t>
            </a:r>
            <a:r>
              <a:rPr lang="en-US" altLang="en-US" sz="2000" dirty="0">
                <a:solidFill>
                  <a:srgbClr val="000000"/>
                </a:solidFill>
                <a:sym typeface="Symbol" pitchFamily="18" charset="2"/>
              </a:rPr>
              <a:t> </a:t>
            </a:r>
          </a:p>
          <a:p>
            <a:pPr>
              <a:spcBef>
                <a:spcPct val="20000"/>
              </a:spcBef>
            </a:pPr>
            <a:r>
              <a:rPr lang="en-US" altLang="en-US" sz="2000" dirty="0">
                <a:solidFill>
                  <a:srgbClr val="000000"/>
                </a:solidFill>
                <a:sym typeface="Symbol" pitchFamily="18" charset="2"/>
              </a:rPr>
              <a:t>What are the absolute, fractional and percentage uncertainties of his measurement? Find the precision.</a:t>
            </a:r>
          </a:p>
        </p:txBody>
      </p:sp>
      <p:sp>
        <p:nvSpPr>
          <p:cNvPr id="5" name="Rectangle 4"/>
          <p:cNvSpPr/>
          <p:nvPr/>
        </p:nvSpPr>
        <p:spPr>
          <a:xfrm>
            <a:off x="570484" y="1858112"/>
            <a:ext cx="5943600" cy="1508105"/>
          </a:xfrm>
          <a:prstGeom prst="rect">
            <a:avLst/>
          </a:prstGeom>
        </p:spPr>
        <p:txBody>
          <a:bodyPr wrap="square">
            <a:spAutoFit/>
          </a:bodyPr>
          <a:lstStyle/>
          <a:p>
            <a:pPr>
              <a:spcBef>
                <a:spcPct val="20000"/>
              </a:spcBef>
            </a:pPr>
            <a:r>
              <a:rPr lang="en-US" altLang="en-US" sz="2000" dirty="0">
                <a:solidFill>
                  <a:srgbClr val="000099"/>
                </a:solidFill>
              </a:rPr>
              <a:t>▪ Absolute uncertainty = 0.001 V.</a:t>
            </a:r>
          </a:p>
          <a:p>
            <a:pPr>
              <a:spcBef>
                <a:spcPct val="20000"/>
              </a:spcBef>
            </a:pPr>
            <a:r>
              <a:rPr lang="en-US" altLang="en-US" sz="2000" dirty="0">
                <a:solidFill>
                  <a:srgbClr val="000099"/>
                </a:solidFill>
              </a:rPr>
              <a:t>▪ Fractional uncertainty = 0.001/0.385 = 0.0026.</a:t>
            </a:r>
          </a:p>
          <a:p>
            <a:pPr>
              <a:spcBef>
                <a:spcPct val="20000"/>
              </a:spcBef>
            </a:pPr>
            <a:r>
              <a:rPr lang="en-US" altLang="en-US" sz="2000" dirty="0">
                <a:solidFill>
                  <a:srgbClr val="000099"/>
                </a:solidFill>
              </a:rPr>
              <a:t>▪ Percentage uncertainty = 0.0026(100%) = 0.26%.</a:t>
            </a:r>
          </a:p>
          <a:p>
            <a:pPr>
              <a:spcBef>
                <a:spcPct val="20000"/>
              </a:spcBef>
            </a:pPr>
            <a:r>
              <a:rPr lang="en-US" altLang="en-US" sz="2000" dirty="0">
                <a:solidFill>
                  <a:srgbClr val="000099"/>
                </a:solidFill>
              </a:rPr>
              <a:t>▪ Precision is 0.001 V.</a:t>
            </a:r>
          </a:p>
        </p:txBody>
      </p:sp>
      <p:sp>
        <p:nvSpPr>
          <p:cNvPr id="6" name="Rectangle 5"/>
          <p:cNvSpPr/>
          <p:nvPr/>
        </p:nvSpPr>
        <p:spPr>
          <a:xfrm>
            <a:off x="93611" y="509516"/>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Tree>
    <p:extLst>
      <p:ext uri="{BB962C8B-B14F-4D97-AF65-F5344CB8AC3E}">
        <p14:creationId xmlns:p14="http://schemas.microsoft.com/office/powerpoint/2010/main" val="30394481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8153400" cy="1708160"/>
          </a:xfrm>
          <a:prstGeom prst="rect">
            <a:avLst/>
          </a:prstGeom>
        </p:spPr>
        <p:txBody>
          <a:bodyPr wrap="square">
            <a:spAutoFit/>
          </a:bodyPr>
          <a:lstStyle/>
          <a:p>
            <a:pPr marL="457200" indent="-457200" fontAlgn="base">
              <a:spcBef>
                <a:spcPts val="576"/>
              </a:spcBef>
            </a:pPr>
            <a:r>
              <a:rPr lang="en-US" sz="2000" b="1" dirty="0">
                <a:solidFill>
                  <a:srgbClr val="000000"/>
                </a:solidFill>
              </a:rPr>
              <a:t>Essential idea:</a:t>
            </a:r>
            <a:r>
              <a:rPr lang="en-US" sz="2000" dirty="0">
                <a:solidFill>
                  <a:srgbClr val="000000"/>
                </a:solidFill>
              </a:rPr>
              <a:t> </a:t>
            </a:r>
            <a:endParaRPr lang="en-US" sz="2000" dirty="0"/>
          </a:p>
          <a:p>
            <a:pPr marL="457200" indent="-457200" fontAlgn="base">
              <a:spcBef>
                <a:spcPts val="576"/>
              </a:spcBef>
            </a:pPr>
            <a:r>
              <a:rPr lang="en-US" sz="2000" dirty="0">
                <a:solidFill>
                  <a:srgbClr val="000000"/>
                </a:solidFill>
              </a:rPr>
              <a:t>	Scientists aim towards designing experiments that can give a “true value” from their measurements, but due to the limited precision in measuring devices, they often quote their results with some form of uncertainty.</a:t>
            </a:r>
            <a:endParaRPr lang="en-US" sz="2000" dirty="0">
              <a:effectLst/>
            </a:endParaRPr>
          </a:p>
        </p:txBody>
      </p:sp>
      <p:sp>
        <p:nvSpPr>
          <p:cNvPr id="3" name="Rectangle 2"/>
          <p:cNvSpPr/>
          <p:nvPr/>
        </p:nvSpPr>
        <p:spPr>
          <a:xfrm>
            <a:off x="685800" y="2057400"/>
            <a:ext cx="8382000" cy="3416320"/>
          </a:xfrm>
          <a:prstGeom prst="rect">
            <a:avLst/>
          </a:prstGeom>
        </p:spPr>
        <p:txBody>
          <a:bodyPr wrap="square">
            <a:spAutoFit/>
          </a:bodyPr>
          <a:lstStyle/>
          <a:p>
            <a:pPr marL="457200" indent="-457200">
              <a:spcBef>
                <a:spcPct val="20000"/>
              </a:spcBef>
            </a:pPr>
            <a:r>
              <a:rPr lang="en-US" altLang="en-US" sz="2000" b="1" dirty="0">
                <a:solidFill>
                  <a:srgbClr val="000000"/>
                </a:solidFill>
              </a:rPr>
              <a:t>Nature of science:</a:t>
            </a:r>
            <a:r>
              <a:rPr lang="en-US" altLang="en-US" sz="2000" dirty="0">
                <a:solidFill>
                  <a:srgbClr val="000000"/>
                </a:solidFill>
              </a:rPr>
              <a:t> </a:t>
            </a:r>
          </a:p>
          <a:p>
            <a:pPr marL="457200" indent="-457200">
              <a:spcBef>
                <a:spcPct val="20000"/>
              </a:spcBef>
            </a:pPr>
            <a:r>
              <a:rPr lang="en-US" altLang="en-US" sz="2000" dirty="0">
                <a:solidFill>
                  <a:srgbClr val="000000"/>
                </a:solidFill>
              </a:rPr>
              <a:t>	Uncertainties: “All scientific knowledge is uncertain. When the scientist tells you he does not know the answer, he is an ignorant man. When he tells you he has a hunch about how it is going to work, he is uncertain </a:t>
            </a:r>
            <a:r>
              <a:rPr lang="en-US" altLang="en-US" sz="2000" dirty="0" err="1">
                <a:solidFill>
                  <a:srgbClr val="000000"/>
                </a:solidFill>
              </a:rPr>
              <a:t>aparamount</a:t>
            </a:r>
            <a:r>
              <a:rPr lang="en-US" altLang="en-US" sz="2000" dirty="0">
                <a:solidFill>
                  <a:srgbClr val="000000"/>
                </a:solidFill>
              </a:rPr>
              <a:t> importance, in order to make progress, that we recognize this ignorance and this doubt. Because we have the doubt, we then propose looking in new directions for new ideas.”  </a:t>
            </a:r>
          </a:p>
          <a:p>
            <a:pPr marL="457200" indent="-457200">
              <a:spcBef>
                <a:spcPct val="20000"/>
              </a:spcBef>
            </a:pPr>
            <a:r>
              <a:rPr lang="en-US" altLang="en-US" sz="2000" dirty="0">
                <a:solidFill>
                  <a:srgbClr val="000000"/>
                </a:solidFill>
              </a:rPr>
              <a:t>	</a:t>
            </a:r>
            <a:r>
              <a:rPr lang="en-US" altLang="en-US" sz="2000" b="1" i="1" dirty="0">
                <a:solidFill>
                  <a:srgbClr val="000000"/>
                </a:solidFill>
              </a:rPr>
              <a:t>– Feynman, Richard P. 1998. The Meaning of   It All:</a:t>
            </a:r>
          </a:p>
          <a:p>
            <a:pPr marL="457200" indent="-457200">
              <a:spcBef>
                <a:spcPct val="20000"/>
              </a:spcBef>
            </a:pPr>
            <a:r>
              <a:rPr lang="en-US" altLang="en-US" sz="2000" b="1" i="1" dirty="0">
                <a:solidFill>
                  <a:srgbClr val="000000"/>
                </a:solidFill>
              </a:rPr>
              <a:t>          Thoughts of a Citizen-Scientist. </a:t>
            </a:r>
          </a:p>
          <a:p>
            <a:pPr marL="457200" indent="-457200">
              <a:spcBef>
                <a:spcPct val="20000"/>
              </a:spcBef>
            </a:pPr>
            <a:r>
              <a:rPr lang="en-US" altLang="en-US" sz="2000" b="1" i="1" dirty="0">
                <a:solidFill>
                  <a:srgbClr val="000000"/>
                </a:solidFill>
              </a:rPr>
              <a:t>          Reading, Massachusetts, USA. Perseus. P 13.</a:t>
            </a:r>
          </a:p>
        </p:txBody>
      </p:sp>
      <p:pic>
        <p:nvPicPr>
          <p:cNvPr id="4" name="Picture 6" descr="Richard-Feynman-Messenger-Lectures-TUVA-Project"/>
          <p:cNvPicPr>
            <a:picLocks noChangeAspect="1" noChangeArrowheads="1"/>
          </p:cNvPicPr>
          <p:nvPr/>
        </p:nvPicPr>
        <p:blipFill>
          <a:blip r:embed="rId2" cstate="print"/>
          <a:srcRect/>
          <a:stretch>
            <a:fillRect/>
          </a:stretch>
        </p:blipFill>
        <p:spPr bwMode="auto">
          <a:xfrm>
            <a:off x="6645275" y="4309408"/>
            <a:ext cx="2193925" cy="1466850"/>
          </a:xfrm>
          <a:prstGeom prst="rect">
            <a:avLst/>
          </a:prstGeom>
          <a:noFill/>
          <a:ln w="9525">
            <a:noFill/>
            <a:miter lim="800000"/>
            <a:headEnd/>
            <a:tailEnd/>
          </a:ln>
        </p:spPr>
      </p:pic>
    </p:spTree>
    <p:extLst>
      <p:ext uri="{BB962C8B-B14F-4D97-AF65-F5344CB8AC3E}">
        <p14:creationId xmlns:p14="http://schemas.microsoft.com/office/powerpoint/2010/main" val="22593318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0102" y="1036022"/>
            <a:ext cx="8001000" cy="400110"/>
          </a:xfrm>
          <a:prstGeom prst="rect">
            <a:avLst/>
          </a:prstGeom>
        </p:spPr>
        <p:txBody>
          <a:bodyPr wrap="square">
            <a:spAutoFit/>
          </a:bodyPr>
          <a:lstStyle/>
          <a:p>
            <a:r>
              <a:rPr lang="en-US" sz="2000" dirty="0">
                <a:solidFill>
                  <a:srgbClr val="080808"/>
                </a:solidFill>
              </a:rPr>
              <a:t>If data are to be </a:t>
            </a:r>
            <a:r>
              <a:rPr lang="en-US" sz="2000" b="1" dirty="0">
                <a:solidFill>
                  <a:srgbClr val="080808"/>
                </a:solidFill>
              </a:rPr>
              <a:t>added </a:t>
            </a:r>
            <a:r>
              <a:rPr lang="en-US" sz="2000" dirty="0">
                <a:solidFill>
                  <a:srgbClr val="080808"/>
                </a:solidFill>
              </a:rPr>
              <a:t>or </a:t>
            </a:r>
            <a:r>
              <a:rPr lang="en-US" sz="2000" b="1" dirty="0">
                <a:solidFill>
                  <a:srgbClr val="080808"/>
                </a:solidFill>
              </a:rPr>
              <a:t>subtracted</a:t>
            </a:r>
            <a:r>
              <a:rPr lang="en-US" sz="2000" dirty="0">
                <a:solidFill>
                  <a:srgbClr val="080808"/>
                </a:solidFill>
              </a:rPr>
              <a:t>, </a:t>
            </a:r>
            <a:r>
              <a:rPr lang="en-US" sz="2000" b="1" dirty="0">
                <a:solidFill>
                  <a:srgbClr val="080808"/>
                </a:solidFill>
              </a:rPr>
              <a:t>add</a:t>
            </a:r>
            <a:r>
              <a:rPr lang="en-US" sz="2000" dirty="0">
                <a:solidFill>
                  <a:srgbClr val="080808"/>
                </a:solidFill>
              </a:rPr>
              <a:t> the </a:t>
            </a:r>
            <a:r>
              <a:rPr lang="en-US" sz="2000" b="1" i="1" dirty="0">
                <a:solidFill>
                  <a:srgbClr val="080808"/>
                </a:solidFill>
              </a:rPr>
              <a:t>absolute</a:t>
            </a:r>
            <a:r>
              <a:rPr lang="en-US" sz="2000" i="1" dirty="0">
                <a:solidFill>
                  <a:srgbClr val="080808"/>
                </a:solidFill>
              </a:rPr>
              <a:t> uncertainty:</a:t>
            </a:r>
            <a:endParaRPr lang="en-US" sz="2000" dirty="0">
              <a:solidFill>
                <a:srgbClr val="080808"/>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762000" y="2373573"/>
                <a:ext cx="3810000" cy="2542363"/>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cs typeface="Times New Roman"/>
                        </a:rPr>
                        <m:t>𝑎</m:t>
                      </m:r>
                      <m:r>
                        <a:rPr lang="en-US" b="0" i="1" dirty="0" smtClean="0">
                          <a:solidFill>
                            <a:srgbClr val="080808"/>
                          </a:solidFill>
                          <a:latin typeface="Cambria Math"/>
                          <a:cs typeface="Times New Roman"/>
                        </a:rPr>
                        <m:t>=</m:t>
                      </m:r>
                      <m:d>
                        <m:dPr>
                          <m:ctrlPr>
                            <a:rPr lang="en-US" b="0" i="1" dirty="0" smtClean="0">
                              <a:solidFill>
                                <a:srgbClr val="080808"/>
                              </a:solidFill>
                              <a:latin typeface="Cambria Math" panose="02040503050406030204" pitchFamily="18" charset="0"/>
                              <a:cs typeface="Times New Roman"/>
                            </a:rPr>
                          </m:ctrlPr>
                        </m:dPr>
                        <m:e>
                          <m:r>
                            <a:rPr lang="en-US" b="0" i="1" dirty="0" smtClean="0">
                              <a:solidFill>
                                <a:srgbClr val="080808"/>
                              </a:solidFill>
                              <a:latin typeface="Cambria Math"/>
                              <a:cs typeface="Times New Roman"/>
                            </a:rPr>
                            <m:t>3.2</m:t>
                          </m:r>
                          <m:r>
                            <a:rPr lang="en-US" b="0" i="1" dirty="0" smtClean="0">
                              <a:solidFill>
                                <a:srgbClr val="080808"/>
                              </a:solidFill>
                              <a:latin typeface="Cambria Math"/>
                              <a:ea typeface="Cambria Math"/>
                              <a:cs typeface="Times New Roman"/>
                            </a:rPr>
                            <m:t>±0.2</m:t>
                          </m:r>
                        </m:e>
                      </m:d>
                      <m:r>
                        <a:rPr lang="en-US" b="0" i="1" dirty="0" smtClean="0">
                          <a:solidFill>
                            <a:srgbClr val="080808"/>
                          </a:solidFill>
                          <a:latin typeface="Cambria Math"/>
                          <a:ea typeface="Cambria Math"/>
                          <a:cs typeface="Times New Roman"/>
                        </a:rPr>
                        <m:t>𝑚</m:t>
                      </m:r>
                    </m:oMath>
                  </m:oMathPara>
                </a14:m>
                <a:endParaRPr lang="en-US" dirty="0">
                  <a:solidFill>
                    <a:srgbClr val="080808"/>
                  </a:solidFill>
                </a:endParaRPr>
              </a:p>
              <a:p>
                <a:pPr>
                  <a:lnSpc>
                    <a:spcPct val="150000"/>
                  </a:lnSpc>
                </a:pPr>
                <a14:m>
                  <m:oMathPara xmlns:m="http://schemas.openxmlformats.org/officeDocument/2006/math">
                    <m:oMathParaPr>
                      <m:jc m:val="centerGroup"/>
                    </m:oMathParaPr>
                    <m:oMath xmlns:m="http://schemas.openxmlformats.org/officeDocument/2006/math">
                      <m:r>
                        <a:rPr lang="en-US" b="0" i="1" dirty="0" smtClean="0">
                          <a:solidFill>
                            <a:srgbClr val="080808"/>
                          </a:solidFill>
                          <a:latin typeface="Cambria Math" panose="02040503050406030204" pitchFamily="18" charset="0"/>
                          <a:cs typeface="Times New Roman"/>
                        </a:rPr>
                        <m:t>𝑏</m:t>
                      </m:r>
                      <m:r>
                        <a:rPr lang="en-US" i="1" dirty="0">
                          <a:solidFill>
                            <a:srgbClr val="080808"/>
                          </a:solidFill>
                          <a:latin typeface="Cambria Math"/>
                          <a:cs typeface="Times New Roman"/>
                        </a:rPr>
                        <m:t>=</m:t>
                      </m:r>
                      <m:d>
                        <m:dPr>
                          <m:ctrlPr>
                            <a:rPr lang="en-US" i="1" dirty="0">
                              <a:solidFill>
                                <a:srgbClr val="080808"/>
                              </a:solidFill>
                              <a:latin typeface="Cambria Math" panose="02040503050406030204" pitchFamily="18" charset="0"/>
                              <a:cs typeface="Times New Roman"/>
                            </a:rPr>
                          </m:ctrlPr>
                        </m:dPr>
                        <m:e>
                          <m:r>
                            <a:rPr lang="en-US" b="0" i="1" dirty="0" smtClean="0">
                              <a:solidFill>
                                <a:srgbClr val="080808"/>
                              </a:solidFill>
                              <a:latin typeface="Cambria Math"/>
                              <a:cs typeface="Times New Roman"/>
                            </a:rPr>
                            <m:t>2.3</m:t>
                          </m:r>
                          <m:r>
                            <a:rPr lang="en-US" i="1" dirty="0">
                              <a:solidFill>
                                <a:srgbClr val="080808"/>
                              </a:solidFill>
                              <a:latin typeface="Cambria Math"/>
                              <a:ea typeface="Cambria Math"/>
                              <a:cs typeface="Times New Roman"/>
                            </a:rPr>
                            <m:t>±0.</m:t>
                          </m:r>
                          <m:r>
                            <a:rPr lang="en-US" b="0" i="1" dirty="0" smtClean="0">
                              <a:solidFill>
                                <a:srgbClr val="080808"/>
                              </a:solidFill>
                              <a:latin typeface="Cambria Math"/>
                              <a:ea typeface="Cambria Math"/>
                              <a:cs typeface="Times New Roman"/>
                            </a:rPr>
                            <m:t>1</m:t>
                          </m:r>
                        </m:e>
                      </m:d>
                      <m:r>
                        <a:rPr lang="en-US" i="1" dirty="0">
                          <a:solidFill>
                            <a:srgbClr val="080808"/>
                          </a:solidFill>
                          <a:latin typeface="Cambria Math"/>
                          <a:ea typeface="Cambria Math"/>
                          <a:cs typeface="Times New Roman"/>
                        </a:rPr>
                        <m:t>𝑚</m:t>
                      </m:r>
                    </m:oMath>
                  </m:oMathPara>
                </a14:m>
                <a:endParaRPr lang="en-US" dirty="0">
                  <a:solidFill>
                    <a:srgbClr val="080808"/>
                  </a:solidFill>
                </a:endParaRPr>
              </a:p>
              <a:p>
                <a:pPr>
                  <a:lnSpc>
                    <a:spcPct val="150000"/>
                  </a:lnSpc>
                </a:pPr>
                <a:endParaRPr lang="en-US" dirty="0">
                  <a:solidFill>
                    <a:srgbClr val="080808"/>
                  </a:solidFill>
                </a:endParaRPr>
              </a:p>
              <a:p>
                <a:pPr>
                  <a:lnSpc>
                    <a:spcPct val="150000"/>
                  </a:lnSpc>
                </a:pPr>
                <a14:m>
                  <m:oMathPara xmlns:m="http://schemas.openxmlformats.org/officeDocument/2006/math">
                    <m:oMathParaPr>
                      <m:jc m:val="centerGroup"/>
                    </m:oMathParaPr>
                    <m:oMath xmlns:m="http://schemas.openxmlformats.org/officeDocument/2006/math">
                      <m:r>
                        <a:rPr lang="en-US" b="0" i="1" dirty="0" smtClean="0">
                          <a:solidFill>
                            <a:srgbClr val="080808"/>
                          </a:solidFill>
                          <a:latin typeface="Cambria Math" panose="02040503050406030204" pitchFamily="18" charset="0"/>
                          <a:cs typeface="Times New Roman"/>
                        </a:rPr>
                        <m:t>𝑎</m:t>
                      </m:r>
                      <m:r>
                        <a:rPr lang="en-US" b="0" i="1" dirty="0" smtClean="0">
                          <a:solidFill>
                            <a:srgbClr val="080808"/>
                          </a:solidFill>
                          <a:latin typeface="Cambria Math" panose="02040503050406030204" pitchFamily="18" charset="0"/>
                          <a:cs typeface="Times New Roman"/>
                        </a:rPr>
                        <m:t>+</m:t>
                      </m:r>
                      <m:r>
                        <a:rPr lang="en-US" b="0" i="1" dirty="0" smtClean="0">
                          <a:solidFill>
                            <a:srgbClr val="080808"/>
                          </a:solidFill>
                          <a:latin typeface="Cambria Math" panose="02040503050406030204" pitchFamily="18" charset="0"/>
                          <a:cs typeface="Times New Roman"/>
                        </a:rPr>
                        <m:t>𝑏</m:t>
                      </m:r>
                      <m:r>
                        <a:rPr lang="en-US" i="1" dirty="0">
                          <a:solidFill>
                            <a:srgbClr val="080808"/>
                          </a:solidFill>
                          <a:latin typeface="Cambria Math"/>
                          <a:cs typeface="Times New Roman"/>
                        </a:rPr>
                        <m:t>=</m:t>
                      </m:r>
                      <m:d>
                        <m:dPr>
                          <m:ctrlPr>
                            <a:rPr lang="en-US" i="1" dirty="0">
                              <a:solidFill>
                                <a:srgbClr val="080808"/>
                              </a:solidFill>
                              <a:latin typeface="Cambria Math" panose="02040503050406030204" pitchFamily="18" charset="0"/>
                              <a:cs typeface="Times New Roman"/>
                            </a:rPr>
                          </m:ctrlPr>
                        </m:dPr>
                        <m:e>
                          <m:r>
                            <a:rPr lang="en-US" b="0" i="1" dirty="0" smtClean="0">
                              <a:solidFill>
                                <a:srgbClr val="080808"/>
                              </a:solidFill>
                              <a:latin typeface="Cambria Math"/>
                              <a:cs typeface="Times New Roman"/>
                            </a:rPr>
                            <m:t>5</m:t>
                          </m:r>
                          <m:r>
                            <a:rPr lang="en-US" i="1" dirty="0">
                              <a:solidFill>
                                <a:srgbClr val="080808"/>
                              </a:solidFill>
                              <a:latin typeface="Cambria Math"/>
                              <a:cs typeface="Times New Roman"/>
                            </a:rPr>
                            <m:t>.</m:t>
                          </m:r>
                          <m:r>
                            <a:rPr lang="en-US" b="0" i="1" dirty="0" smtClean="0">
                              <a:solidFill>
                                <a:srgbClr val="080808"/>
                              </a:solidFill>
                              <a:latin typeface="Cambria Math"/>
                              <a:cs typeface="Times New Roman"/>
                            </a:rPr>
                            <m:t>5</m:t>
                          </m:r>
                          <m:r>
                            <a:rPr lang="en-US" i="1" dirty="0">
                              <a:solidFill>
                                <a:srgbClr val="080808"/>
                              </a:solidFill>
                              <a:latin typeface="Cambria Math"/>
                              <a:ea typeface="Cambria Math"/>
                              <a:cs typeface="Times New Roman"/>
                            </a:rPr>
                            <m:t>±0.</m:t>
                          </m:r>
                          <m:r>
                            <a:rPr lang="en-US" b="0" i="1" dirty="0" smtClean="0">
                              <a:solidFill>
                                <a:srgbClr val="080808"/>
                              </a:solidFill>
                              <a:latin typeface="Cambria Math"/>
                              <a:ea typeface="Cambria Math"/>
                              <a:cs typeface="Times New Roman"/>
                            </a:rPr>
                            <m:t>3</m:t>
                          </m:r>
                        </m:e>
                      </m:d>
                      <m:r>
                        <a:rPr lang="en-US" i="1" dirty="0">
                          <a:solidFill>
                            <a:srgbClr val="080808"/>
                          </a:solidFill>
                          <a:latin typeface="Cambria Math"/>
                          <a:ea typeface="Cambria Math"/>
                          <a:cs typeface="Times New Roman"/>
                        </a:rPr>
                        <m:t>𝑚</m:t>
                      </m:r>
                    </m:oMath>
                  </m:oMathPara>
                </a14:m>
                <a:endParaRPr lang="en-US" dirty="0">
                  <a:solidFill>
                    <a:srgbClr val="080808"/>
                  </a:solidFill>
                </a:endParaRPr>
              </a:p>
              <a:p>
                <a:pPr>
                  <a:lnSpc>
                    <a:spcPct val="150000"/>
                  </a:lnSpc>
                </a:pPr>
                <a14:m>
                  <m:oMathPara xmlns:m="http://schemas.openxmlformats.org/officeDocument/2006/math">
                    <m:oMathParaPr>
                      <m:jc m:val="centerGroup"/>
                    </m:oMathParaPr>
                    <m:oMath xmlns:m="http://schemas.openxmlformats.org/officeDocument/2006/math">
                      <m:r>
                        <a:rPr lang="en-US" i="1" dirty="0" smtClean="0">
                          <a:solidFill>
                            <a:srgbClr val="080808"/>
                          </a:solidFill>
                          <a:latin typeface="Cambria Math" panose="02040503050406030204" pitchFamily="18" charset="0"/>
                          <a:cs typeface="Times New Roman"/>
                        </a:rPr>
                        <m:t>𝑎</m:t>
                      </m:r>
                      <m:r>
                        <a:rPr lang="en-US" b="0" i="1" dirty="0" smtClean="0">
                          <a:solidFill>
                            <a:srgbClr val="080808"/>
                          </a:solidFill>
                          <a:latin typeface="Cambria Math" panose="02040503050406030204" pitchFamily="18" charset="0"/>
                          <a:cs typeface="Times New Roman"/>
                        </a:rPr>
                        <m:t>−</m:t>
                      </m:r>
                      <m:r>
                        <a:rPr lang="en-US" b="0" i="1" dirty="0" smtClean="0">
                          <a:solidFill>
                            <a:srgbClr val="080808"/>
                          </a:solidFill>
                          <a:latin typeface="Cambria Math" panose="02040503050406030204" pitchFamily="18" charset="0"/>
                          <a:cs typeface="Times New Roman"/>
                        </a:rPr>
                        <m:t>𝑏</m:t>
                      </m:r>
                      <m:r>
                        <a:rPr lang="en-US" i="1" dirty="0">
                          <a:solidFill>
                            <a:srgbClr val="080808"/>
                          </a:solidFill>
                          <a:latin typeface="Cambria Math"/>
                          <a:cs typeface="Times New Roman"/>
                        </a:rPr>
                        <m:t>=</m:t>
                      </m:r>
                      <m:d>
                        <m:dPr>
                          <m:ctrlPr>
                            <a:rPr lang="en-US" i="1" dirty="0">
                              <a:solidFill>
                                <a:srgbClr val="080808"/>
                              </a:solidFill>
                              <a:latin typeface="Cambria Math" panose="02040503050406030204" pitchFamily="18" charset="0"/>
                              <a:cs typeface="Times New Roman"/>
                            </a:rPr>
                          </m:ctrlPr>
                        </m:dPr>
                        <m:e>
                          <m:r>
                            <a:rPr lang="en-US" b="0" i="1" dirty="0" smtClean="0">
                              <a:solidFill>
                                <a:srgbClr val="080808"/>
                              </a:solidFill>
                              <a:latin typeface="Cambria Math"/>
                              <a:cs typeface="Times New Roman"/>
                            </a:rPr>
                            <m:t>0.9</m:t>
                          </m:r>
                          <m:r>
                            <a:rPr lang="en-US" i="1" dirty="0">
                              <a:solidFill>
                                <a:srgbClr val="080808"/>
                              </a:solidFill>
                              <a:latin typeface="Cambria Math"/>
                              <a:ea typeface="Cambria Math"/>
                              <a:cs typeface="Times New Roman"/>
                            </a:rPr>
                            <m:t>±0.3</m:t>
                          </m:r>
                        </m:e>
                      </m:d>
                      <m:r>
                        <a:rPr lang="en-US" i="1" dirty="0">
                          <a:solidFill>
                            <a:srgbClr val="080808"/>
                          </a:solidFill>
                          <a:latin typeface="Cambria Math"/>
                          <a:ea typeface="Cambria Math"/>
                          <a:cs typeface="Times New Roman"/>
                        </a:rPr>
                        <m:t>𝑚</m:t>
                      </m:r>
                    </m:oMath>
                  </m:oMathPara>
                </a14:m>
                <a:endParaRPr lang="en-US" dirty="0">
                  <a:solidFill>
                    <a:srgbClr val="080808"/>
                  </a:solidFill>
                </a:endParaRPr>
              </a:p>
              <a:p>
                <a:pPr>
                  <a:lnSpc>
                    <a:spcPct val="150000"/>
                  </a:lnSpc>
                </a:pPr>
                <a:endParaRPr lang="en-US" dirty="0">
                  <a:solidFill>
                    <a:srgbClr val="080808"/>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2000" y="2373573"/>
                <a:ext cx="3810000" cy="2542363"/>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381000" y="125968"/>
            <a:ext cx="7005187" cy="523220"/>
          </a:xfrm>
          <a:prstGeom prst="rect">
            <a:avLst/>
          </a:prstGeom>
        </p:spPr>
        <p:txBody>
          <a:bodyPr wrap="none">
            <a:spAutoFit/>
          </a:bodyPr>
          <a:lstStyle/>
          <a:p>
            <a:r>
              <a:rPr lang="en-US" altLang="en-US" sz="2800" i="1" dirty="0">
                <a:solidFill>
                  <a:srgbClr val="C00000"/>
                </a:solidFill>
                <a:effectLst>
                  <a:outerShdw blurRad="38100" dist="38100" dir="2700000" algn="tl">
                    <a:srgbClr val="000000">
                      <a:alpha val="43137"/>
                    </a:srgbClr>
                  </a:outerShdw>
                </a:effectLst>
              </a:rPr>
              <a:t>Propagating uncertainties through calculations</a:t>
            </a:r>
          </a:p>
        </p:txBody>
      </p:sp>
      <mc:AlternateContent xmlns:mc="http://schemas.openxmlformats.org/markup-compatibility/2006" xmlns:a14="http://schemas.microsoft.com/office/drawing/2010/main">
        <mc:Choice Requires="a14">
          <p:sp>
            <p:nvSpPr>
              <p:cNvPr id="2" name="TextBox 1"/>
              <p:cNvSpPr txBox="1"/>
              <p:nvPr/>
            </p:nvSpPr>
            <p:spPr>
              <a:xfrm>
                <a:off x="2286000" y="1449859"/>
                <a:ext cx="20388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80808"/>
                          </a:solidFill>
                          <a:latin typeface="Cambria Math" panose="02040503050406030204" pitchFamily="18" charset="0"/>
                          <a:ea typeface="Cambria Math" panose="02040503050406030204" pitchFamily="18" charset="0"/>
                        </a:rPr>
                        <m:t>∆</m:t>
                      </m:r>
                      <m:d>
                        <m:dPr>
                          <m:ctrlPr>
                            <a:rPr lang="en-US" b="0" i="1" smtClean="0">
                              <a:solidFill>
                                <a:srgbClr val="080808"/>
                              </a:solidFill>
                              <a:latin typeface="Cambria Math" panose="02040503050406030204" pitchFamily="18" charset="0"/>
                              <a:ea typeface="Cambria Math" panose="02040503050406030204" pitchFamily="18" charset="0"/>
                            </a:rPr>
                          </m:ctrlPr>
                        </m:dPr>
                        <m:e>
                          <m:r>
                            <a:rPr lang="en-US" b="0" i="1" smtClean="0">
                              <a:solidFill>
                                <a:srgbClr val="080808"/>
                              </a:solidFill>
                              <a:latin typeface="Cambria Math" panose="02040503050406030204" pitchFamily="18" charset="0"/>
                              <a:ea typeface="Cambria Math" panose="02040503050406030204" pitchFamily="18" charset="0"/>
                            </a:rPr>
                            <m:t>𝑎</m:t>
                          </m:r>
                          <m:r>
                            <a:rPr lang="en-US" b="0" i="1" smtClean="0">
                              <a:solidFill>
                                <a:srgbClr val="080808"/>
                              </a:solidFill>
                              <a:latin typeface="Cambria Math" panose="02040503050406030204" pitchFamily="18" charset="0"/>
                              <a:ea typeface="Cambria Math" panose="02040503050406030204" pitchFamily="18" charset="0"/>
                            </a:rPr>
                            <m:t>±</m:t>
                          </m:r>
                          <m:r>
                            <a:rPr lang="en-US" b="0" i="1" smtClean="0">
                              <a:solidFill>
                                <a:srgbClr val="080808"/>
                              </a:solidFill>
                              <a:latin typeface="Cambria Math" panose="02040503050406030204" pitchFamily="18" charset="0"/>
                              <a:ea typeface="Cambria Math" panose="02040503050406030204" pitchFamily="18" charset="0"/>
                            </a:rPr>
                            <m:t>𝑏</m:t>
                          </m:r>
                        </m:e>
                      </m:d>
                      <m:r>
                        <a:rPr lang="en-US" b="0" i="1" smtClean="0">
                          <a:solidFill>
                            <a:srgbClr val="080808"/>
                          </a:solidFill>
                          <a:latin typeface="Cambria Math" panose="02040503050406030204" pitchFamily="18" charset="0"/>
                          <a:ea typeface="Cambria Math" panose="02040503050406030204" pitchFamily="18" charset="0"/>
                        </a:rPr>
                        <m:t>=∆</m:t>
                      </m:r>
                      <m:r>
                        <a:rPr lang="en-US" b="0" i="1" smtClean="0">
                          <a:solidFill>
                            <a:srgbClr val="080808"/>
                          </a:solidFill>
                          <a:latin typeface="Cambria Math" panose="02040503050406030204" pitchFamily="18" charset="0"/>
                          <a:ea typeface="Cambria Math" panose="02040503050406030204" pitchFamily="18" charset="0"/>
                        </a:rPr>
                        <m:t>𝑎</m:t>
                      </m:r>
                      <m:r>
                        <a:rPr lang="en-US" b="0" i="1" smtClean="0">
                          <a:solidFill>
                            <a:srgbClr val="080808"/>
                          </a:solidFill>
                          <a:latin typeface="Cambria Math" panose="02040503050406030204" pitchFamily="18" charset="0"/>
                          <a:ea typeface="Cambria Math" panose="02040503050406030204" pitchFamily="18" charset="0"/>
                        </a:rPr>
                        <m:t>+∆</m:t>
                      </m:r>
                      <m:r>
                        <a:rPr lang="en-US" b="0" i="1" smtClean="0">
                          <a:solidFill>
                            <a:srgbClr val="080808"/>
                          </a:solidFill>
                          <a:latin typeface="Cambria Math" panose="02040503050406030204" pitchFamily="18" charset="0"/>
                          <a:ea typeface="Cambria Math" panose="02040503050406030204" pitchFamily="18" charset="0"/>
                        </a:rPr>
                        <m:t>𝑏</m:t>
                      </m:r>
                    </m:oMath>
                  </m:oMathPara>
                </a14:m>
                <a:endParaRPr lang="en-US" dirty="0">
                  <a:solidFill>
                    <a:srgbClr val="080808"/>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0" y="1449859"/>
                <a:ext cx="2038828" cy="276999"/>
              </a:xfrm>
              <a:prstGeom prst="rect">
                <a:avLst/>
              </a:prstGeom>
              <a:blipFill rotWithShape="1">
                <a:blip r:embed="rId3"/>
                <a:stretch>
                  <a:fillRect l="-2096" r="-2395" b="-15556"/>
                </a:stretch>
              </a:blipFill>
            </p:spPr>
            <p:txBody>
              <a:bodyPr/>
              <a:lstStyle/>
              <a:p>
                <a:r>
                  <a:rPr lang="en-US">
                    <a:noFill/>
                  </a:rPr>
                  <a:t> </a:t>
                </a:r>
              </a:p>
            </p:txBody>
          </p:sp>
        </mc:Fallback>
      </mc:AlternateContent>
      <p:sp>
        <p:nvSpPr>
          <p:cNvPr id="3" name="Rounded Rectangle 2"/>
          <p:cNvSpPr/>
          <p:nvPr/>
        </p:nvSpPr>
        <p:spPr>
          <a:xfrm>
            <a:off x="152400" y="914400"/>
            <a:ext cx="7391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799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084" y="762000"/>
            <a:ext cx="8991600" cy="369332"/>
          </a:xfrm>
          <a:prstGeom prst="rect">
            <a:avLst/>
          </a:prstGeom>
        </p:spPr>
        <p:txBody>
          <a:bodyPr wrap="square">
            <a:spAutoFit/>
          </a:bodyPr>
          <a:lstStyle/>
          <a:p>
            <a:r>
              <a:rPr lang="en-US" dirty="0"/>
              <a:t>If data are to be </a:t>
            </a:r>
            <a:r>
              <a:rPr lang="en-US" b="1" dirty="0"/>
              <a:t>multiplied </a:t>
            </a:r>
            <a:r>
              <a:rPr lang="en-US" dirty="0"/>
              <a:t>or </a:t>
            </a:r>
            <a:r>
              <a:rPr lang="en-US" b="1" dirty="0"/>
              <a:t>divided</a:t>
            </a:r>
            <a:r>
              <a:rPr lang="en-US" dirty="0"/>
              <a:t>, </a:t>
            </a:r>
            <a:r>
              <a:rPr lang="en-US" b="1" dirty="0"/>
              <a:t>add</a:t>
            </a:r>
            <a:r>
              <a:rPr lang="en-US" dirty="0"/>
              <a:t> the </a:t>
            </a:r>
            <a:r>
              <a:rPr lang="en-US" b="1" i="1" dirty="0"/>
              <a:t>fractional</a:t>
            </a:r>
            <a:r>
              <a:rPr lang="en-US" i="1" dirty="0"/>
              <a:t> or </a:t>
            </a:r>
            <a:r>
              <a:rPr lang="en-US" b="1" i="1" dirty="0"/>
              <a:t>percentage</a:t>
            </a:r>
            <a:r>
              <a:rPr lang="en-US" i="1" dirty="0"/>
              <a:t> uncertainty:</a:t>
            </a:r>
            <a:endParaRPr lang="en-US" dirty="0">
              <a:effectLst/>
            </a:endParaRPr>
          </a:p>
        </p:txBody>
      </p:sp>
      <mc:AlternateContent xmlns:mc="http://schemas.openxmlformats.org/markup-compatibility/2006">
        <mc:Choice xmlns:a14="http://schemas.microsoft.com/office/drawing/2010/main" Requires="a14">
          <p:sp>
            <p:nvSpPr>
              <p:cNvPr id="15" name="TextBox 14"/>
              <p:cNvSpPr txBox="1"/>
              <p:nvPr/>
            </p:nvSpPr>
            <p:spPr>
              <a:xfrm>
                <a:off x="243569" y="1981200"/>
                <a:ext cx="8939842" cy="3637150"/>
              </a:xfrm>
              <a:prstGeom prst="rect">
                <a:avLst/>
              </a:prstGeom>
              <a:noFill/>
            </p:spPr>
            <p:txBody>
              <a:bodyPr wrap="square" rtlCol="0">
                <a:spAutoFit/>
              </a:bodyPr>
              <a:lstStyle/>
              <a:p>
                <a14:m>
                  <m:oMath xmlns:m="http://schemas.openxmlformats.org/officeDocument/2006/math">
                    <m:r>
                      <a:rPr lang="en-US" b="0" i="1" dirty="0" smtClean="0">
                        <a:latin typeface="Cambria Math" panose="02040503050406030204" pitchFamily="18" charset="0"/>
                        <a:cs typeface="Times New Roman"/>
                      </a:rPr>
                      <m:t>𝑎</m:t>
                    </m:r>
                    <m:r>
                      <a:rPr lang="en-US" i="1" dirty="0">
                        <a:latin typeface="Cambria Math"/>
                        <a:cs typeface="Times New Roman"/>
                      </a:rPr>
                      <m:t>=</m:t>
                    </m:r>
                    <m:d>
                      <m:dPr>
                        <m:ctrlPr>
                          <a:rPr lang="en-US" i="1" dirty="0">
                            <a:latin typeface="Cambria Math" panose="02040503050406030204" pitchFamily="18" charset="0"/>
                            <a:cs typeface="Times New Roman"/>
                          </a:rPr>
                        </m:ctrlPr>
                      </m:dPr>
                      <m:e>
                        <m:r>
                          <a:rPr lang="en-US" i="1" dirty="0">
                            <a:latin typeface="Cambria Math"/>
                            <a:cs typeface="Times New Roman"/>
                          </a:rPr>
                          <m:t>2.3</m:t>
                        </m:r>
                        <m:r>
                          <a:rPr lang="en-US" i="1" dirty="0">
                            <a:latin typeface="Cambria Math"/>
                            <a:ea typeface="Cambria Math"/>
                            <a:cs typeface="Times New Roman"/>
                          </a:rPr>
                          <m:t>±0.2</m:t>
                        </m:r>
                      </m:e>
                    </m:d>
                    <m:r>
                      <a:rPr lang="en-US" i="1" dirty="0">
                        <a:latin typeface="Cambria Math"/>
                        <a:ea typeface="Cambria Math"/>
                        <a:cs typeface="Times New Roman"/>
                      </a:rPr>
                      <m:t>𝑚</m:t>
                    </m:r>
                  </m:oMath>
                </a14:m>
                <a:r>
                  <a:rPr lang="en-US" dirty="0"/>
                  <a:t>             </a:t>
                </a:r>
                <a14:m>
                  <m:oMath xmlns:m="http://schemas.openxmlformats.org/officeDocument/2006/math">
                    <m:r>
                      <a:rPr lang="en-US" b="0" i="1" dirty="0" smtClean="0">
                        <a:latin typeface="Cambria Math" panose="02040503050406030204" pitchFamily="18" charset="0"/>
                        <a:cs typeface="Times New Roman"/>
                      </a:rPr>
                      <m:t>𝑏</m:t>
                    </m:r>
                    <m:r>
                      <a:rPr lang="en-US" i="1" dirty="0">
                        <a:latin typeface="Cambria Math"/>
                        <a:cs typeface="Times New Roman"/>
                      </a:rPr>
                      <m:t>=</m:t>
                    </m:r>
                    <m:d>
                      <m:dPr>
                        <m:ctrlPr>
                          <a:rPr lang="en-US" i="1" dirty="0">
                            <a:latin typeface="Cambria Math" panose="02040503050406030204" pitchFamily="18" charset="0"/>
                            <a:cs typeface="Times New Roman"/>
                          </a:rPr>
                        </m:ctrlPr>
                      </m:dPr>
                      <m:e>
                        <m:r>
                          <a:rPr lang="en-US" i="1" dirty="0">
                            <a:latin typeface="Cambria Math"/>
                            <a:cs typeface="Times New Roman"/>
                          </a:rPr>
                          <m:t>3.2</m:t>
                        </m:r>
                        <m:r>
                          <a:rPr lang="en-US" i="1" dirty="0">
                            <a:latin typeface="Cambria Math"/>
                            <a:ea typeface="Cambria Math"/>
                            <a:cs typeface="Times New Roman"/>
                          </a:rPr>
                          <m:t>±0.1</m:t>
                        </m:r>
                      </m:e>
                    </m:d>
                    <m:r>
                      <a:rPr lang="en-US" i="1" dirty="0">
                        <a:latin typeface="Cambria Math"/>
                        <a:ea typeface="Cambria Math"/>
                        <a:cs typeface="Times New Roman"/>
                      </a:rPr>
                      <m:t>𝑚</m:t>
                    </m:r>
                  </m:oMath>
                </a14:m>
                <a:r>
                  <a:rPr lang="en-US" dirty="0"/>
                  <a:t>       </a:t>
                </a:r>
              </a:p>
              <a:p>
                <a:endParaRPr lang="en-US" b="0" i="1" dirty="0">
                  <a:latin typeface="Cambria Math"/>
                </a:endParaRPr>
              </a:p>
              <a:p>
                <a:pPr/>
                <a14:m>
                  <m:oMathPara xmlns:m="http://schemas.openxmlformats.org/officeDocument/2006/math">
                    <m:oMathParaPr>
                      <m:jc m:val="left"/>
                    </m:oMathParaPr>
                    <m:oMath xmlns:m="http://schemas.openxmlformats.org/officeDocument/2006/math">
                      <m:r>
                        <a:rPr lang="en-US" b="0" i="1" smtClean="0">
                          <a:latin typeface="Cambria Math"/>
                        </a:rPr>
                        <m:t>  </m:t>
                      </m:r>
                      <m:r>
                        <a:rPr lang="en-US" b="0" i="1" smtClean="0">
                          <a:latin typeface="Cambria Math"/>
                        </a:rPr>
                        <m:t>𝐴</m:t>
                      </m:r>
                      <m:r>
                        <a:rPr lang="en-US" b="0" i="1" smtClean="0">
                          <a:latin typeface="Cambria Math"/>
                        </a:rPr>
                        <m:t>=</m:t>
                      </m:r>
                      <m:r>
                        <a:rPr lang="en-US" b="0" i="1" smtClean="0">
                          <a:latin typeface="Cambria Math" panose="02040503050406030204" pitchFamily="18" charset="0"/>
                        </a:rPr>
                        <m:t>𝑎</m:t>
                      </m:r>
                      <m:r>
                        <a:rPr lang="en-US" i="1" dirty="0">
                          <a:latin typeface="Cambria Math"/>
                          <a:ea typeface="Cambria Math"/>
                          <a:cs typeface="Times New Roman"/>
                        </a:rPr>
                        <m:t>∙</m:t>
                      </m:r>
                      <m:r>
                        <a:rPr lang="en-US" b="0" i="1" dirty="0" smtClean="0">
                          <a:latin typeface="Cambria Math" panose="02040503050406030204" pitchFamily="18" charset="0"/>
                          <a:ea typeface="Cambria Math"/>
                          <a:cs typeface="Times New Roman"/>
                        </a:rPr>
                        <m:t>𝑏</m:t>
                      </m:r>
                      <m:r>
                        <a:rPr lang="en-US" b="0" i="1" dirty="0" smtClean="0">
                          <a:latin typeface="Cambria Math"/>
                          <a:cs typeface="Times New Roman"/>
                        </a:rPr>
                        <m:t>                 </m:t>
                      </m:r>
                      <m:f>
                        <m:fPr>
                          <m:ctrlPr>
                            <a:rPr lang="en-US" b="0" i="1" dirty="0" smtClean="0">
                              <a:latin typeface="Cambria Math" panose="02040503050406030204" pitchFamily="18" charset="0"/>
                              <a:cs typeface="Times New Roman"/>
                            </a:rPr>
                          </m:ctrlPr>
                        </m:fPr>
                        <m:num>
                          <m:r>
                            <a:rPr lang="en-US" b="0" i="1" dirty="0" smtClean="0">
                              <a:latin typeface="Cambria Math"/>
                              <a:ea typeface="Cambria Math"/>
                              <a:cs typeface="Times New Roman"/>
                            </a:rPr>
                            <m:t>∆</m:t>
                          </m:r>
                          <m:r>
                            <a:rPr lang="en-US" b="0" i="1" dirty="0" smtClean="0">
                              <a:latin typeface="Cambria Math"/>
                              <a:ea typeface="Cambria Math"/>
                              <a:cs typeface="Times New Roman"/>
                            </a:rPr>
                            <m:t>𝐴</m:t>
                          </m:r>
                        </m:num>
                        <m:den>
                          <m:r>
                            <a:rPr lang="en-US" b="0" i="1" dirty="0" smtClean="0">
                              <a:latin typeface="Cambria Math"/>
                              <a:cs typeface="Times New Roman"/>
                            </a:rPr>
                            <m:t>𝐴</m:t>
                          </m:r>
                        </m:den>
                      </m:f>
                      <m:r>
                        <a:rPr lang="en-US" b="0" i="1" dirty="0" smtClean="0">
                          <a:latin typeface="Cambria Math"/>
                          <a:cs typeface="Times New Roman"/>
                        </a:rPr>
                        <m:t>=</m:t>
                      </m:r>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num>
                        <m:den>
                          <m:r>
                            <a:rPr lang="en-US" b="0" i="1" dirty="0" smtClean="0">
                              <a:latin typeface="Cambria Math" panose="02040503050406030204" pitchFamily="18" charset="0"/>
                              <a:cs typeface="Times New Roman"/>
                            </a:rPr>
                            <m:t>𝑎</m:t>
                          </m:r>
                        </m:den>
                      </m:f>
                      <m:r>
                        <a:rPr lang="en-US" b="0" i="1" dirty="0" smtClean="0">
                          <a:latin typeface="Cambria Math"/>
                          <a:cs typeface="Times New Roman"/>
                        </a:rPr>
                        <m:t>+</m:t>
                      </m:r>
                      <m:f>
                        <m:fPr>
                          <m:ctrlPr>
                            <a:rPr lang="en-US" i="1">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cs typeface="Times New Roman"/>
                            </a:rPr>
                            <m:t>∆</m:t>
                          </m:r>
                          <m:r>
                            <a:rPr lang="en-US" b="0" i="1" dirty="0" smtClean="0">
                              <a:latin typeface="Cambria Math" panose="02040503050406030204" pitchFamily="18" charset="0"/>
                              <a:ea typeface="Cambria Math" panose="02040503050406030204" pitchFamily="18" charset="0"/>
                              <a:cs typeface="Times New Roman"/>
                            </a:rPr>
                            <m:t>𝑏</m:t>
                          </m:r>
                        </m:num>
                        <m:den>
                          <m:r>
                            <a:rPr lang="en-US" i="1" dirty="0" smtClean="0">
                              <a:latin typeface="Cambria Math" panose="02040503050406030204" pitchFamily="18" charset="0"/>
                              <a:cs typeface="Times New Roman"/>
                            </a:rPr>
                            <m:t>𝑏</m:t>
                          </m:r>
                        </m:den>
                      </m:f>
                      <m:r>
                        <a:rPr lang="en-US" b="0" i="1" dirty="0" smtClean="0">
                          <a:latin typeface="Cambria Math"/>
                          <a:cs typeface="Times New Roman"/>
                        </a:rPr>
                        <m:t>            </m:t>
                      </m:r>
                    </m:oMath>
                  </m:oMathPara>
                </a14:m>
                <a:endParaRPr lang="en-US" b="0" i="1" dirty="0">
                  <a:latin typeface="Cambria Math"/>
                  <a:cs typeface="Times New Roman"/>
                </a:endParaRPr>
              </a:p>
              <a:p>
                <a:pPr>
                  <a:lnSpc>
                    <a:spcPct val="150000"/>
                  </a:lnSpc>
                </a:pPr>
                <a:r>
                  <a:rPr lang="en-US" dirty="0">
                    <a:ea typeface="Cambria Math"/>
                    <a:cs typeface="Times New Roman"/>
                  </a:rPr>
                  <a:t>  </a:t>
                </a:r>
                <a14:m>
                  <m:oMath xmlns:m="http://schemas.openxmlformats.org/officeDocument/2006/math">
                    <m:r>
                      <a:rPr lang="en-US" i="1" dirty="0">
                        <a:latin typeface="Cambria Math"/>
                        <a:ea typeface="Cambria Math"/>
                        <a:cs typeface="Times New Roman"/>
                      </a:rPr>
                      <m:t>∆</m:t>
                    </m:r>
                    <m:r>
                      <a:rPr lang="en-US" i="1" dirty="0">
                        <a:latin typeface="Cambria Math"/>
                        <a:ea typeface="Cambria Math"/>
                        <a:cs typeface="Times New Roman"/>
                      </a:rPr>
                      <m:t>𝐴</m:t>
                    </m:r>
                    <m:r>
                      <a:rPr lang="en-US" i="1">
                        <a:latin typeface="Cambria Math"/>
                      </a:rPr>
                      <m:t>=</m:t>
                    </m:r>
                    <m:r>
                      <a:rPr lang="en-US" b="0" i="1" smtClean="0">
                        <a:latin typeface="Cambria Math"/>
                      </a:rPr>
                      <m:t>7.36</m:t>
                    </m:r>
                    <m:d>
                      <m:dPr>
                        <m:ctrlPr>
                          <a:rPr lang="en-US" b="0" i="1" smtClean="0">
                            <a:latin typeface="Cambria Math" panose="02040503050406030204" pitchFamily="18" charset="0"/>
                          </a:rPr>
                        </m:ctrlPr>
                      </m:dPr>
                      <m:e>
                        <m:r>
                          <a:rPr lang="en-US" b="0" i="1" smtClean="0">
                            <a:latin typeface="Cambria Math"/>
                          </a:rPr>
                          <m:t>0.087+0.031</m:t>
                        </m:r>
                      </m:e>
                    </m:d>
                    <m:r>
                      <a:rPr lang="en-US" b="0" i="1" smtClean="0">
                        <a:latin typeface="Cambria Math"/>
                      </a:rPr>
                      <m:t>=0.868      </m:t>
                    </m:r>
                  </m:oMath>
                </a14:m>
                <a:endParaRPr lang="en-US" b="0" i="1" dirty="0">
                  <a:latin typeface="Cambria Math"/>
                </a:endParaRPr>
              </a:p>
              <a:p>
                <a:pPr>
                  <a:lnSpc>
                    <a:spcPct val="150000"/>
                  </a:lnSpc>
                </a:pPr>
                <a14:m>
                  <m:oMathPara xmlns:m="http://schemas.openxmlformats.org/officeDocument/2006/math">
                    <m:oMathParaPr>
                      <m:jc m:val="left"/>
                    </m:oMathParaPr>
                    <m:oMath xmlns:m="http://schemas.openxmlformats.org/officeDocument/2006/math">
                      <m:r>
                        <a:rPr lang="en-US" b="0" i="1" smtClean="0">
                          <a:effectLst>
                            <a:outerShdw blurRad="38100" dist="38100" dir="2700000" algn="tl">
                              <a:srgbClr val="000000">
                                <a:alpha val="43137"/>
                              </a:srgbClr>
                            </a:outerShdw>
                          </a:effectLst>
                          <a:latin typeface="Cambria Math"/>
                        </a:rPr>
                        <m:t> </m:t>
                      </m:r>
                      <m:r>
                        <a:rPr lang="en-US" b="0" i="1" smtClean="0">
                          <a:effectLst>
                            <a:outerShdw blurRad="38100" dist="38100" dir="2700000" algn="tl">
                              <a:srgbClr val="000000">
                                <a:alpha val="43137"/>
                              </a:srgbClr>
                            </a:outerShdw>
                          </a:effectLst>
                          <a:latin typeface="Cambria Math" panose="02040503050406030204" pitchFamily="18" charset="0"/>
                        </a:rPr>
                        <m:t>  </m:t>
                      </m:r>
                      <m:r>
                        <a:rPr lang="en-US" b="0" i="1" smtClean="0">
                          <a:effectLst>
                            <a:outerShdw blurRad="38100" dist="38100" dir="2700000" algn="tl">
                              <a:srgbClr val="000000">
                                <a:alpha val="43137"/>
                              </a:srgbClr>
                            </a:outerShdw>
                          </a:effectLst>
                          <a:latin typeface="Cambria Math"/>
                        </a:rPr>
                        <m:t>𝐴</m:t>
                      </m:r>
                      <m:r>
                        <a:rPr lang="en-US" b="0" i="1" smtClean="0">
                          <a:effectLst>
                            <a:outerShdw blurRad="38100" dist="38100" dir="2700000" algn="tl">
                              <a:srgbClr val="000000">
                                <a:alpha val="43137"/>
                              </a:srgbClr>
                            </a:outerShdw>
                          </a:effectLst>
                          <a:latin typeface="Cambria Math"/>
                        </a:rPr>
                        <m:t>=</m:t>
                      </m:r>
                      <m:d>
                        <m:dPr>
                          <m:ctrlPr>
                            <a:rPr lang="en-US" i="1" smtClean="0">
                              <a:effectLst>
                                <a:outerShdw blurRad="38100" dist="38100" dir="2700000" algn="tl">
                                  <a:srgbClr val="000000">
                                    <a:alpha val="43137"/>
                                  </a:srgbClr>
                                </a:outerShdw>
                              </a:effectLst>
                              <a:latin typeface="Cambria Math" panose="02040503050406030204" pitchFamily="18" charset="0"/>
                            </a:rPr>
                          </m:ctrlPr>
                        </m:dPr>
                        <m:e>
                          <m:r>
                            <a:rPr lang="en-US" b="0" i="1" smtClean="0">
                              <a:effectLst>
                                <a:outerShdw blurRad="38100" dist="38100" dir="2700000" algn="tl">
                                  <a:srgbClr val="000000">
                                    <a:alpha val="43137"/>
                                  </a:srgbClr>
                                </a:outerShdw>
                              </a:effectLst>
                              <a:latin typeface="Cambria Math"/>
                            </a:rPr>
                            <m:t>7.4</m:t>
                          </m:r>
                          <m:r>
                            <a:rPr lang="en-US" b="0" i="1" smtClean="0">
                              <a:effectLst>
                                <a:outerShdw blurRad="38100" dist="38100" dir="2700000" algn="tl">
                                  <a:srgbClr val="000000">
                                    <a:alpha val="43137"/>
                                  </a:srgbClr>
                                </a:outerShdw>
                              </a:effectLst>
                              <a:latin typeface="Cambria Math"/>
                              <a:ea typeface="Cambria Math"/>
                            </a:rPr>
                            <m:t>±0.9</m:t>
                          </m:r>
                        </m:e>
                      </m:d>
                      <m:r>
                        <a:rPr lang="en-US" b="0" i="1" smtClean="0">
                          <a:effectLst>
                            <a:outerShdw blurRad="38100" dist="38100" dir="2700000" algn="tl">
                              <a:srgbClr val="000000">
                                <a:alpha val="43137"/>
                              </a:srgbClr>
                            </a:outerShdw>
                          </a:effectLst>
                          <a:latin typeface="Cambria Math"/>
                          <a:ea typeface="Cambria Math"/>
                        </a:rPr>
                        <m:t>𝑚</m:t>
                      </m:r>
                      <m:r>
                        <a:rPr lang="en-US" b="1" i="1" smtClean="0">
                          <a:latin typeface="Cambria Math"/>
                        </a:rPr>
                        <m:t>    </m:t>
                      </m:r>
                    </m:oMath>
                  </m:oMathPara>
                </a14:m>
                <a:endParaRPr lang="en-US" b="1" dirty="0"/>
              </a:p>
              <a:p>
                <a:pPr>
                  <a:lnSpc>
                    <a:spcPct val="150000"/>
                  </a:lnSpc>
                </a:pPr>
                <a:endParaRPr lang="en-US" b="1" dirty="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a:rPr>
                        <m:t> </m:t>
                      </m:r>
                      <m:r>
                        <a:rPr lang="en-US" b="0" i="1" smtClean="0">
                          <a:latin typeface="Cambria Math"/>
                        </a:rPr>
                        <m:t>𝐵</m:t>
                      </m:r>
                      <m:r>
                        <a:rPr lang="en-US" b="0" i="1" smtClean="0">
                          <a:latin typeface="Cambria Math"/>
                        </a:rPr>
                        <m:t>=</m:t>
                      </m:r>
                      <m:f>
                        <m:fPr>
                          <m:ctrlPr>
                            <a:rPr lang="en-US" i="1" smtClean="0">
                              <a:latin typeface="Cambria Math" panose="02040503050406030204" pitchFamily="18" charset="0"/>
                            </a:rPr>
                          </m:ctrlPr>
                        </m:fPr>
                        <m:num>
                          <m:r>
                            <a:rPr lang="en-US" b="0" i="1" dirty="0" smtClean="0">
                              <a:latin typeface="Cambria Math" panose="02040503050406030204" pitchFamily="18" charset="0"/>
                              <a:cs typeface="Times New Roman"/>
                            </a:rPr>
                            <m:t>𝑎</m:t>
                          </m:r>
                        </m:num>
                        <m:den>
                          <m:r>
                            <a:rPr lang="en-US" b="0" i="1" dirty="0" smtClean="0">
                              <a:latin typeface="Cambria Math" panose="02040503050406030204" pitchFamily="18" charset="0"/>
                              <a:cs typeface="Times New Roman"/>
                            </a:rPr>
                            <m:t>𝑏</m:t>
                          </m:r>
                        </m:den>
                      </m:f>
                      <m:r>
                        <a:rPr lang="en-US" i="1" dirty="0">
                          <a:latin typeface="Cambria Math"/>
                          <a:cs typeface="Times New Roman"/>
                        </a:rPr>
                        <m:t>    </m:t>
                      </m:r>
                      <m:r>
                        <a:rPr lang="en-US" b="0" i="1" dirty="0" smtClean="0">
                          <a:latin typeface="Cambria Math"/>
                          <a:cs typeface="Times New Roman"/>
                        </a:rPr>
                        <m:t>                    </m:t>
                      </m:r>
                      <m:r>
                        <a:rPr lang="en-US" i="1" dirty="0">
                          <a:latin typeface="Cambria Math"/>
                          <a:cs typeface="Times New Roman"/>
                        </a:rPr>
                        <m:t>   </m:t>
                      </m:r>
                      <m:f>
                        <m:fPr>
                          <m:ctrlPr>
                            <a:rPr lang="en-US" i="1" dirty="0">
                              <a:latin typeface="Cambria Math" panose="02040503050406030204" pitchFamily="18" charset="0"/>
                              <a:cs typeface="Times New Roman"/>
                            </a:rPr>
                          </m:ctrlPr>
                        </m:fPr>
                        <m:num>
                          <m:r>
                            <a:rPr lang="en-US" i="1" dirty="0">
                              <a:latin typeface="Cambria Math"/>
                              <a:ea typeface="Cambria Math"/>
                              <a:cs typeface="Times New Roman"/>
                            </a:rPr>
                            <m:t>∆</m:t>
                          </m:r>
                          <m:r>
                            <a:rPr lang="en-US" b="0" i="1" dirty="0" smtClean="0">
                              <a:latin typeface="Cambria Math"/>
                              <a:ea typeface="Cambria Math"/>
                              <a:cs typeface="Times New Roman"/>
                            </a:rPr>
                            <m:t>𝐵</m:t>
                          </m:r>
                        </m:num>
                        <m:den>
                          <m:r>
                            <a:rPr lang="en-US" b="0" i="1" dirty="0" smtClean="0">
                              <a:latin typeface="Cambria Math"/>
                              <a:ea typeface="Cambria Math"/>
                              <a:cs typeface="Times New Roman"/>
                            </a:rPr>
                            <m:t>𝐵</m:t>
                          </m:r>
                        </m:den>
                      </m:f>
                      <m:r>
                        <a:rPr lang="en-US" i="1" dirty="0">
                          <a:latin typeface="Cambria Math"/>
                          <a:cs typeface="Times New Roman"/>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num>
                        <m:den>
                          <m:r>
                            <a:rPr lang="en-US" i="1" dirty="0">
                              <a:latin typeface="Cambria Math" panose="02040503050406030204" pitchFamily="18" charset="0"/>
                              <a:cs typeface="Times New Roman"/>
                            </a:rPr>
                            <m:t>𝑎</m:t>
                          </m:r>
                        </m:den>
                      </m:f>
                      <m:r>
                        <a:rPr lang="en-US" i="1" dirty="0">
                          <a:latin typeface="Cambria Math"/>
                          <a:cs typeface="Times New Roman"/>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num>
                        <m:den>
                          <m:r>
                            <a:rPr lang="en-US" b="0" i="1" smtClean="0">
                              <a:latin typeface="Cambria Math" panose="02040503050406030204" pitchFamily="18" charset="0"/>
                              <a:ea typeface="Cambria Math" panose="02040503050406030204" pitchFamily="18" charset="0"/>
                            </a:rPr>
                            <m:t>𝑏</m:t>
                          </m:r>
                        </m:den>
                      </m:f>
                    </m:oMath>
                  </m:oMathPara>
                </a14:m>
                <a:endParaRPr lang="en-US" i="1" dirty="0">
                  <a:latin typeface="Cambria Math"/>
                  <a:cs typeface="Times New Roman"/>
                </a:endParaRPr>
              </a:p>
              <a:p>
                <a:pPr>
                  <a:lnSpc>
                    <a:spcPct val="150000"/>
                  </a:lnSpc>
                </a:pPr>
                <a14:m>
                  <m:oMathPara xmlns:m="http://schemas.openxmlformats.org/officeDocument/2006/math">
                    <m:oMathParaPr>
                      <m:jc m:val="left"/>
                    </m:oMathParaPr>
                    <m:oMath xmlns:m="http://schemas.openxmlformats.org/officeDocument/2006/math">
                      <m:r>
                        <a:rPr lang="en-US" i="1" dirty="0">
                          <a:latin typeface="Cambria Math"/>
                          <a:ea typeface="Cambria Math"/>
                          <a:cs typeface="Times New Roman"/>
                        </a:rPr>
                        <m:t>∆</m:t>
                      </m:r>
                      <m:r>
                        <a:rPr lang="en-US" b="0" i="1" dirty="0" smtClean="0">
                          <a:latin typeface="Cambria Math"/>
                          <a:ea typeface="Cambria Math"/>
                          <a:cs typeface="Times New Roman"/>
                        </a:rPr>
                        <m:t>𝐵</m:t>
                      </m:r>
                      <m:r>
                        <a:rPr lang="en-US" i="1">
                          <a:latin typeface="Cambria Math"/>
                        </a:rPr>
                        <m:t>=</m:t>
                      </m:r>
                      <m:r>
                        <a:rPr lang="en-US" b="0" i="1" smtClean="0">
                          <a:latin typeface="Cambria Math"/>
                        </a:rPr>
                        <m:t>0.719</m:t>
                      </m:r>
                      <m:d>
                        <m:dPr>
                          <m:ctrlPr>
                            <a:rPr lang="en-US" i="1">
                              <a:latin typeface="Cambria Math" panose="02040503050406030204" pitchFamily="18" charset="0"/>
                            </a:rPr>
                          </m:ctrlPr>
                        </m:dPr>
                        <m:e>
                          <m:r>
                            <a:rPr lang="en-US" i="1">
                              <a:latin typeface="Cambria Math"/>
                            </a:rPr>
                            <m:t>0.087+0.031</m:t>
                          </m:r>
                        </m:e>
                      </m:d>
                      <m:r>
                        <a:rPr lang="en-US" i="1">
                          <a:latin typeface="Cambria Math"/>
                        </a:rPr>
                        <m:t>=0</m:t>
                      </m:r>
                      <m:r>
                        <a:rPr lang="en-US" b="0" i="1" smtClean="0">
                          <a:latin typeface="Cambria Math"/>
                        </a:rPr>
                        <m:t>.</m:t>
                      </m:r>
                      <m:r>
                        <a:rPr lang="en-US" b="0" i="1" smtClean="0">
                          <a:latin typeface="Cambria Math" panose="02040503050406030204" pitchFamily="18" charset="0"/>
                        </a:rPr>
                        <m:t>0848</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243569" y="1981200"/>
                <a:ext cx="8939842" cy="36371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64248" y="1241134"/>
                <a:ext cx="1889741" cy="565732"/>
              </a:xfrm>
              <a:prstGeom prst="rect">
                <a:avLst/>
              </a:prstGeom>
            </p:spPr>
            <p:txBody>
              <a:bodyPr wrap="square">
                <a:spAutoFit/>
              </a:bodyPr>
              <a:lstStyle/>
              <a:p>
                <a:pPr>
                  <a:lnSpc>
                    <a:spcPct val="90000"/>
                  </a:lnSpc>
                  <a:spcBef>
                    <a:spcPct val="20000"/>
                  </a:spcBef>
                </a:pPr>
                <a14:m>
                  <m:oMathPara xmlns:m="http://schemas.openxmlformats.org/officeDocument/2006/math">
                    <m:oMathParaPr>
                      <m:jc m:val="left"/>
                    </m:oMathParaPr>
                    <m:oMath xmlns:m="http://schemas.openxmlformats.org/officeDocument/2006/math">
                      <m:r>
                        <a:rPr lang="en-US" altLang="en-US" i="1" dirty="0" smtClean="0">
                          <a:latin typeface="Cambria Math"/>
                        </a:rPr>
                        <m:t>𝑦</m:t>
                      </m:r>
                      <m:r>
                        <a:rPr lang="en-US" altLang="en-US" i="1" dirty="0" smtClean="0">
                          <a:latin typeface="Cambria Math"/>
                        </a:rPr>
                        <m:t> = </m:t>
                      </m:r>
                      <m:f>
                        <m:fPr>
                          <m:ctrlPr>
                            <a:rPr lang="en-US" altLang="en-US" i="1" dirty="0" smtClean="0">
                              <a:latin typeface="Cambria Math" panose="02040503050406030204" pitchFamily="18" charset="0"/>
                            </a:rPr>
                          </m:ctrlPr>
                        </m:fPr>
                        <m:num>
                          <m:r>
                            <a:rPr lang="en-US" altLang="en-US" i="1" dirty="0">
                              <a:latin typeface="Cambria Math"/>
                            </a:rPr>
                            <m:t>𝑎</m:t>
                          </m:r>
                          <m:r>
                            <a:rPr lang="en-US" altLang="en-US" i="1" dirty="0">
                              <a:latin typeface="Cambria Math"/>
                            </a:rPr>
                            <m:t> · </m:t>
                          </m:r>
                          <m:r>
                            <a:rPr lang="en-US" altLang="en-US" i="1" dirty="0">
                              <a:latin typeface="Cambria Math"/>
                            </a:rPr>
                            <m:t>𝑏</m:t>
                          </m:r>
                        </m:num>
                        <m:den>
                          <m:r>
                            <a:rPr lang="en-US" altLang="en-US" b="0" i="1" dirty="0" smtClean="0">
                              <a:latin typeface="Cambria Math"/>
                            </a:rPr>
                            <m:t>𝑐</m:t>
                          </m:r>
                        </m:den>
                      </m:f>
                    </m:oMath>
                  </m:oMathPara>
                </a14:m>
                <a:endParaRPr lang="en-US" altLang="en-US" i="1" dirty="0">
                  <a:cs typeface="Courier New" pitchFamily="49"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4248" y="1241134"/>
                <a:ext cx="1889741" cy="5657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61426" y="1191216"/>
                <a:ext cx="2152705" cy="665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ea typeface="Cambria Math"/>
                            </a:rPr>
                            <m:t>∆</m:t>
                          </m:r>
                          <m:r>
                            <a:rPr lang="en-US" b="0" i="1" smtClean="0">
                              <a:latin typeface="Cambria Math"/>
                              <a:ea typeface="Cambria Math"/>
                            </a:rPr>
                            <m:t>𝑦</m:t>
                          </m:r>
                        </m:num>
                        <m:den>
                          <m:r>
                            <a:rPr lang="en-US" b="0" i="1" smtClean="0">
                              <a:latin typeface="Cambria Math"/>
                            </a:rPr>
                            <m:t>𝑦</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m:t>
                          </m:r>
                          <m:r>
                            <a:rPr lang="en-US" b="0" i="1" smtClean="0">
                              <a:latin typeface="Cambria Math"/>
                              <a:ea typeface="Cambria Math"/>
                            </a:rPr>
                            <m:t>𝑎</m:t>
                          </m:r>
                        </m:num>
                        <m:den>
                          <m:r>
                            <a:rPr lang="en-US" b="0" i="1" smtClean="0">
                              <a:latin typeface="Cambria Math"/>
                            </a:rPr>
                            <m:t>𝑎</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m:t>
                          </m:r>
                          <m:r>
                            <a:rPr lang="en-US" b="0" i="1" smtClean="0">
                              <a:latin typeface="Cambria Math"/>
                              <a:ea typeface="Cambria Math"/>
                            </a:rPr>
                            <m:t>𝑏</m:t>
                          </m:r>
                        </m:num>
                        <m:den>
                          <m:r>
                            <a:rPr lang="en-US" b="0" i="1" smtClean="0">
                              <a:latin typeface="Cambria Math"/>
                            </a:rPr>
                            <m:t>𝑏</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m:t>
                          </m:r>
                          <m:r>
                            <a:rPr lang="en-US" b="0" i="1" smtClean="0">
                              <a:latin typeface="Cambria Math"/>
                              <a:ea typeface="Cambria Math"/>
                            </a:rPr>
                            <m:t>𝑐</m:t>
                          </m:r>
                        </m:num>
                        <m:den>
                          <m:r>
                            <a:rPr lang="en-US" b="0" i="1" smtClean="0">
                              <a:latin typeface="Cambria Math"/>
                            </a:rPr>
                            <m:t>𝑐</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61426" y="1191216"/>
                <a:ext cx="2152705" cy="66556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52668" y="5618350"/>
                <a:ext cx="17738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effectLst>
                            <a:outerShdw blurRad="38100" dist="38100" dir="2700000" algn="tl">
                              <a:srgbClr val="000000">
                                <a:alpha val="43137"/>
                              </a:srgbClr>
                            </a:outerShdw>
                          </a:effectLst>
                          <a:latin typeface="Cambria Math"/>
                        </a:rPr>
                        <m:t>𝐵</m:t>
                      </m:r>
                      <m:r>
                        <a:rPr lang="en-US" b="0" i="1">
                          <a:effectLst>
                            <a:outerShdw blurRad="38100" dist="38100" dir="2700000" algn="tl">
                              <a:srgbClr val="000000">
                                <a:alpha val="43137"/>
                              </a:srgbClr>
                            </a:outerShdw>
                          </a:effectLst>
                          <a:latin typeface="Cambria Math"/>
                        </a:rPr>
                        <m:t>=</m:t>
                      </m:r>
                      <m:d>
                        <m:dPr>
                          <m:ctrlPr>
                            <a:rPr lang="en-US" i="1">
                              <a:effectLst>
                                <a:outerShdw blurRad="38100" dist="38100" dir="2700000" algn="tl">
                                  <a:srgbClr val="000000">
                                    <a:alpha val="43137"/>
                                  </a:srgbClr>
                                </a:outerShdw>
                              </a:effectLst>
                              <a:latin typeface="Cambria Math" panose="02040503050406030204" pitchFamily="18" charset="0"/>
                            </a:rPr>
                          </m:ctrlPr>
                        </m:dPr>
                        <m:e>
                          <m:r>
                            <a:rPr lang="en-US" b="0" i="1">
                              <a:effectLst>
                                <a:outerShdw blurRad="38100" dist="38100" dir="2700000" algn="tl">
                                  <a:srgbClr val="000000">
                                    <a:alpha val="43137"/>
                                  </a:srgbClr>
                                </a:outerShdw>
                              </a:effectLst>
                              <a:latin typeface="Cambria Math"/>
                            </a:rPr>
                            <m:t>0.7</m:t>
                          </m:r>
                          <m:r>
                            <a:rPr lang="en-US" b="0" i="1">
                              <a:effectLst>
                                <a:outerShdw blurRad="38100" dist="38100" dir="2700000" algn="tl">
                                  <a:srgbClr val="000000">
                                    <a:alpha val="43137"/>
                                  </a:srgbClr>
                                </a:outerShdw>
                              </a:effectLst>
                              <a:latin typeface="Cambria Math"/>
                              <a:ea typeface="Cambria Math"/>
                            </a:rPr>
                            <m:t>±0.</m:t>
                          </m:r>
                          <m:r>
                            <a:rPr lang="en-US" b="0" i="1" smtClean="0">
                              <a:effectLst>
                                <a:outerShdw blurRad="38100" dist="38100" dir="2700000" algn="tl">
                                  <a:srgbClr val="000000">
                                    <a:alpha val="43137"/>
                                  </a:srgbClr>
                                </a:outerShdw>
                              </a:effectLst>
                              <a:latin typeface="Cambria Math" panose="02040503050406030204" pitchFamily="18" charset="0"/>
                              <a:ea typeface="Cambria Math"/>
                            </a:rPr>
                            <m:t>1</m:t>
                          </m:r>
                        </m:e>
                      </m:d>
                    </m:oMath>
                  </m:oMathPara>
                </a14:m>
                <a:endParaRPr lang="en-US" dirty="0">
                  <a:effectLst>
                    <a:outerShdw blurRad="38100" dist="38100" dir="2700000" algn="tl">
                      <a:srgbClr val="000000">
                        <a:alpha val="43137"/>
                      </a:srgbClr>
                    </a:outerShdw>
                  </a:effectLst>
                </a:endParaRPr>
              </a:p>
            </p:txBody>
          </p:sp>
        </mc:Choice>
        <mc:Fallback>
          <p:sp>
            <p:nvSpPr>
              <p:cNvPr id="6" name="Rectangle 5"/>
              <p:cNvSpPr>
                <a:spLocks noRot="1" noChangeAspect="1" noMove="1" noResize="1" noEditPoints="1" noAdjustHandles="1" noChangeArrowheads="1" noChangeShapeType="1" noTextEdit="1"/>
              </p:cNvSpPr>
              <p:nvPr/>
            </p:nvSpPr>
            <p:spPr>
              <a:xfrm>
                <a:off x="252668" y="5618350"/>
                <a:ext cx="1773884"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050657" y="2347582"/>
                <a:ext cx="1400355" cy="2557816"/>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𝑎</m:t>
                      </m:r>
                      <m:r>
                        <a:rPr lang="en-US" sz="1600" i="1" dirty="0">
                          <a:latin typeface="Cambria Math"/>
                          <a:ea typeface="Cambria Math"/>
                          <a:cs typeface="Times New Roman"/>
                        </a:rPr>
                        <m:t>∙</m:t>
                      </m:r>
                      <m:r>
                        <a:rPr lang="en-US" sz="1600" i="1" dirty="0">
                          <a:latin typeface="Cambria Math" panose="02040503050406030204" pitchFamily="18" charset="0"/>
                          <a:ea typeface="Cambria Math"/>
                          <a:cs typeface="Times New Roman"/>
                        </a:rPr>
                        <m:t>𝑏</m:t>
                      </m:r>
                      <m:r>
                        <a:rPr lang="en-US" sz="1400" i="1" dirty="0">
                          <a:solidFill>
                            <a:srgbClr val="002060"/>
                          </a:solidFill>
                          <a:latin typeface="Cambria Math"/>
                          <a:cs typeface="Times New Roman"/>
                        </a:rPr>
                        <m:t>=7.36  </m:t>
                      </m:r>
                    </m:oMath>
                  </m:oMathPara>
                </a14:m>
                <a:endParaRPr lang="en-US" sz="1500" i="1" dirty="0">
                  <a:solidFill>
                    <a:srgbClr val="002060"/>
                  </a:solidFill>
                  <a:latin typeface="Cambria Math"/>
                  <a:cs typeface="Times New Roman"/>
                </a:endParaRPr>
              </a:p>
              <a:p>
                <a:pPr>
                  <a:lnSpc>
                    <a:spcPct val="150000"/>
                  </a:lnSpc>
                </a:pPr>
                <a14:m>
                  <m:oMathPara xmlns:m="http://schemas.openxmlformats.org/officeDocument/2006/math">
                    <m:oMathParaPr>
                      <m:jc m:val="left"/>
                    </m:oMathParaPr>
                    <m:oMath xmlns:m="http://schemas.openxmlformats.org/officeDocument/2006/math">
                      <m:f>
                        <m:fPr>
                          <m:ctrlPr>
                            <a:rPr lang="en-US" sz="1600" i="1" dirty="0" smtClean="0">
                              <a:solidFill>
                                <a:srgbClr val="002060"/>
                              </a:solidFill>
                              <a:latin typeface="Cambria Math" panose="02040503050406030204" pitchFamily="18" charset="0"/>
                              <a:cs typeface="Times New Roman"/>
                            </a:rPr>
                          </m:ctrlPr>
                        </m:fPr>
                        <m:num>
                          <m:r>
                            <a:rPr lang="en-US" sz="1600" b="0" i="1" dirty="0" smtClean="0">
                              <a:solidFill>
                                <a:srgbClr val="002060"/>
                              </a:solidFill>
                              <a:latin typeface="Cambria Math" panose="02040503050406030204" pitchFamily="18" charset="0"/>
                              <a:cs typeface="Times New Roman"/>
                            </a:rPr>
                            <m:t>𝑎</m:t>
                          </m:r>
                        </m:num>
                        <m:den>
                          <m:r>
                            <a:rPr lang="en-US" sz="1600" b="0" i="1" dirty="0" smtClean="0">
                              <a:solidFill>
                                <a:srgbClr val="002060"/>
                              </a:solidFill>
                              <a:latin typeface="Cambria Math" panose="02040503050406030204" pitchFamily="18" charset="0"/>
                              <a:cs typeface="Times New Roman"/>
                            </a:rPr>
                            <m:t>𝑏</m:t>
                          </m:r>
                        </m:den>
                      </m:f>
                      <m:r>
                        <a:rPr lang="en-US" sz="1600" i="1" dirty="0">
                          <a:solidFill>
                            <a:srgbClr val="002060"/>
                          </a:solidFill>
                          <a:latin typeface="Cambria Math"/>
                          <a:cs typeface="Times New Roman"/>
                        </a:rPr>
                        <m:t>=0.719 </m:t>
                      </m:r>
                    </m:oMath>
                  </m:oMathPara>
                </a14:m>
                <a:endParaRPr lang="en-US" sz="1600" i="1" dirty="0">
                  <a:solidFill>
                    <a:srgbClr val="002060"/>
                  </a:solidFill>
                  <a:latin typeface="Cambria Math"/>
                  <a:cs typeface="Times New Roman"/>
                </a:endParaRPr>
              </a:p>
              <a:p>
                <a:pPr>
                  <a:lnSpc>
                    <a:spcPct val="150000"/>
                  </a:lnSpc>
                </a:pPr>
                <a14:m>
                  <m:oMathPara xmlns:m="http://schemas.openxmlformats.org/officeDocument/2006/math">
                    <m:oMathParaPr>
                      <m:jc m:val="left"/>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num>
                        <m:den>
                          <m:r>
                            <a:rPr lang="en-US" sz="1600" i="1" dirty="0">
                              <a:latin typeface="Cambria Math" panose="02040503050406030204" pitchFamily="18" charset="0"/>
                              <a:cs typeface="Times New Roman"/>
                            </a:rPr>
                            <m:t>𝑎</m:t>
                          </m:r>
                        </m:den>
                      </m:f>
                      <m:r>
                        <a:rPr lang="en-US" sz="1400" i="1">
                          <a:solidFill>
                            <a:srgbClr val="002060"/>
                          </a:solidFill>
                          <a:latin typeface="Cambria Math"/>
                        </a:rPr>
                        <m:t>=0.087</m:t>
                      </m:r>
                    </m:oMath>
                  </m:oMathPara>
                </a14:m>
                <a:endParaRPr lang="en-US" sz="1500" i="1" dirty="0">
                  <a:solidFill>
                    <a:srgbClr val="002060"/>
                  </a:solidFill>
                  <a:latin typeface="Cambria Math"/>
                </a:endParaRPr>
              </a:p>
              <a:p>
                <a:pPr>
                  <a:lnSpc>
                    <a:spcPct val="150000"/>
                  </a:lnSpc>
                </a:pPr>
                <a14:m>
                  <m:oMathPara xmlns:m="http://schemas.openxmlformats.org/officeDocument/2006/math">
                    <m:oMathParaPr>
                      <m:jc m:val="left"/>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num>
                        <m:den>
                          <m:r>
                            <a:rPr lang="en-US" sz="1600" b="0" i="1" smtClean="0">
                              <a:latin typeface="Cambria Math" panose="02040503050406030204" pitchFamily="18" charset="0"/>
                              <a:ea typeface="Cambria Math" panose="02040503050406030204" pitchFamily="18" charset="0"/>
                            </a:rPr>
                            <m:t>𝑏</m:t>
                          </m:r>
                        </m:den>
                      </m:f>
                      <m:r>
                        <a:rPr lang="en-US" sz="1400" i="1">
                          <a:solidFill>
                            <a:srgbClr val="002060"/>
                          </a:solidFill>
                          <a:latin typeface="Cambria Math"/>
                        </a:rPr>
                        <m:t>=0.031</m:t>
                      </m:r>
                    </m:oMath>
                  </m:oMathPara>
                </a14:m>
                <a:endParaRPr lang="en-US" sz="1500" dirty="0">
                  <a:solidFill>
                    <a:srgbClr val="00206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050657" y="2347582"/>
                <a:ext cx="1400355" cy="2557816"/>
              </a:xfrm>
              <a:prstGeom prst="rect">
                <a:avLst/>
              </a:prstGeom>
              <a:blipFill rotWithShape="1">
                <a:blip r:embed="rId6"/>
                <a:stretch>
                  <a:fillRect/>
                </a:stretch>
              </a:blipFill>
            </p:spPr>
            <p:txBody>
              <a:bodyPr/>
              <a:lstStyle/>
              <a:p>
                <a:r>
                  <a:rPr lang="en-US">
                    <a:noFill/>
                  </a:rPr>
                  <a:t> </a:t>
                </a:r>
              </a:p>
            </p:txBody>
          </p:sp>
        </mc:Fallback>
      </mc:AlternateContent>
      <p:sp>
        <p:nvSpPr>
          <p:cNvPr id="4" name="Rounded Rectangle 3"/>
          <p:cNvSpPr/>
          <p:nvPr/>
        </p:nvSpPr>
        <p:spPr>
          <a:xfrm>
            <a:off x="252668" y="1856783"/>
            <a:ext cx="4460822" cy="2105617"/>
          </a:xfrm>
          <a:prstGeom prst="roundRect">
            <a:avLst>
              <a:gd name="adj" fmla="val 13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3569" y="4362601"/>
            <a:ext cx="4460822" cy="1809599"/>
          </a:xfrm>
          <a:prstGeom prst="roundRect">
            <a:avLst>
              <a:gd name="adj" fmla="val 13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125968"/>
            <a:ext cx="7005187" cy="523220"/>
          </a:xfrm>
          <a:prstGeom prst="rect">
            <a:avLst/>
          </a:prstGeom>
        </p:spPr>
        <p:txBody>
          <a:bodyPr wrap="none">
            <a:spAutoFit/>
          </a:bodyPr>
          <a:lstStyle/>
          <a:p>
            <a:r>
              <a:rPr lang="en-US" altLang="en-US" sz="2800" i="1" dirty="0">
                <a:solidFill>
                  <a:srgbClr val="C00000"/>
                </a:solidFill>
                <a:effectLst>
                  <a:outerShdw blurRad="38100" dist="38100" dir="2700000" algn="tl">
                    <a:srgbClr val="000000">
                      <a:alpha val="43137"/>
                    </a:srgbClr>
                  </a:outerShdw>
                </a:effectLst>
              </a:rPr>
              <a:t>Propagating uncertainties through calculations</a:t>
            </a:r>
          </a:p>
        </p:txBody>
      </p:sp>
      <p:sp>
        <p:nvSpPr>
          <p:cNvPr id="7" name="Rounded Rectangle 6"/>
          <p:cNvSpPr/>
          <p:nvPr/>
        </p:nvSpPr>
        <p:spPr>
          <a:xfrm>
            <a:off x="26084" y="762000"/>
            <a:ext cx="8127316" cy="10448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5031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8040" y="1049075"/>
                <a:ext cx="8081293" cy="3541162"/>
              </a:xfrm>
              <a:prstGeom prst="rect">
                <a:avLst/>
              </a:prstGeom>
            </p:spPr>
            <p:txBody>
              <a:bodyPr wrap="square">
                <a:spAutoFit/>
              </a:bodyPr>
              <a:lstStyle/>
              <a:p>
                <a:pPr>
                  <a:lnSpc>
                    <a:spcPct val="150000"/>
                  </a:lnSpc>
                </a:pPr>
                <a:r>
                  <a:rPr lang="en-US" sz="2000" dirty="0">
                    <a:solidFill>
                      <a:srgbClr val="000099"/>
                    </a:solidFill>
                    <a:latin typeface="+mj-lt"/>
                    <a:cs typeface="Arial" panose="020B0604020202020204" pitchFamily="34" charset="0"/>
                  </a:rPr>
                  <a:t>V = π r</a:t>
                </a:r>
                <a:r>
                  <a:rPr lang="en-US" sz="2000" baseline="30000" dirty="0">
                    <a:solidFill>
                      <a:srgbClr val="000099"/>
                    </a:solidFill>
                    <a:latin typeface="+mj-lt"/>
                    <a:cs typeface="Arial" panose="020B0604020202020204" pitchFamily="34" charset="0"/>
                  </a:rPr>
                  <a:t>2</a:t>
                </a:r>
                <a:r>
                  <a:rPr lang="en-US" sz="2000" dirty="0">
                    <a:solidFill>
                      <a:srgbClr val="000099"/>
                    </a:solidFill>
                    <a:latin typeface="+mj-lt"/>
                    <a:cs typeface="Arial" panose="020B0604020202020204" pitchFamily="34" charset="0"/>
                  </a:rPr>
                  <a:t> h = π (1.60)</a:t>
                </a:r>
                <a:r>
                  <a:rPr lang="en-US" sz="2000" baseline="30000" dirty="0">
                    <a:solidFill>
                      <a:srgbClr val="000099"/>
                    </a:solidFill>
                    <a:latin typeface="+mj-lt"/>
                    <a:cs typeface="Arial" panose="020B0604020202020204" pitchFamily="34" charset="0"/>
                  </a:rPr>
                  <a:t> 2</a:t>
                </a:r>
                <a:r>
                  <a:rPr lang="en-US" sz="2000" dirty="0">
                    <a:solidFill>
                      <a:srgbClr val="000099"/>
                    </a:solidFill>
                    <a:latin typeface="+mj-lt"/>
                    <a:cs typeface="Arial" panose="020B0604020202020204" pitchFamily="34" charset="0"/>
                  </a:rPr>
                  <a:t> x 11.5 = 92.488 cm</a:t>
                </a:r>
                <a:r>
                  <a:rPr lang="en-US" sz="2000" baseline="30000" dirty="0">
                    <a:solidFill>
                      <a:srgbClr val="000099"/>
                    </a:solidFill>
                    <a:latin typeface="+mj-lt"/>
                    <a:cs typeface="Arial" panose="020B0604020202020204" pitchFamily="34" charset="0"/>
                  </a:rPr>
                  <a:t>2</a:t>
                </a:r>
                <a:r>
                  <a:rPr lang="en-US" sz="2000" dirty="0">
                    <a:solidFill>
                      <a:srgbClr val="000099"/>
                    </a:solidFill>
                    <a:latin typeface="+mj-lt"/>
                    <a:cs typeface="Arial" panose="020B0604020202020204" pitchFamily="34" charset="0"/>
                  </a:rPr>
                  <a:t> = 92 cm</a:t>
                </a:r>
                <a:r>
                  <a:rPr lang="en-US" sz="2000" baseline="30000" dirty="0">
                    <a:solidFill>
                      <a:srgbClr val="000099"/>
                    </a:solidFill>
                    <a:latin typeface="+mj-lt"/>
                    <a:cs typeface="Arial" panose="020B0604020202020204" pitchFamily="34" charset="0"/>
                  </a:rPr>
                  <a:t>2</a:t>
                </a:r>
              </a:p>
              <a:p>
                <a:pPr>
                  <a:lnSpc>
                    <a:spcPct val="150000"/>
                  </a:lnSpc>
                </a:pPr>
                <a:endParaRPr lang="en-US" sz="2000" baseline="30000" dirty="0">
                  <a:solidFill>
                    <a:srgbClr val="000099"/>
                  </a:solidFill>
                  <a:latin typeface="+mj-lt"/>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1900" i="1" smtClean="0">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𝑉</m:t>
                          </m:r>
                        </m:num>
                        <m:den>
                          <m:r>
                            <a:rPr lang="en-US" sz="1900" i="1">
                              <a:solidFill>
                                <a:srgbClr val="000099"/>
                              </a:solidFill>
                              <a:latin typeface="Cambria Math" panose="02040503050406030204" pitchFamily="18" charset="0"/>
                              <a:ea typeface="Cambria Math"/>
                            </a:rPr>
                            <m:t>𝑉</m:t>
                          </m:r>
                        </m:den>
                      </m:f>
                      <m:r>
                        <a:rPr lang="en-US" sz="1900" i="1">
                          <a:solidFill>
                            <a:srgbClr val="000099"/>
                          </a:solidFill>
                          <a:latin typeface="Cambria Math" panose="02040503050406030204" pitchFamily="18" charset="0"/>
                          <a:ea typeface="Cambria Math"/>
                        </a:rPr>
                        <m:t>=</m:t>
                      </m:r>
                      <m:f>
                        <m:fPr>
                          <m:ctrlPr>
                            <a:rPr lang="en-US" sz="1900" i="1">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𝑟</m:t>
                          </m:r>
                        </m:num>
                        <m:den>
                          <m:r>
                            <a:rPr lang="en-US" sz="1900" i="1">
                              <a:solidFill>
                                <a:srgbClr val="000099"/>
                              </a:solidFill>
                              <a:latin typeface="Cambria Math" panose="02040503050406030204" pitchFamily="18" charset="0"/>
                              <a:ea typeface="Cambria Math"/>
                            </a:rPr>
                            <m:t>𝑟</m:t>
                          </m:r>
                        </m:den>
                      </m:f>
                      <m:r>
                        <a:rPr lang="en-US" sz="1900" i="1">
                          <a:solidFill>
                            <a:srgbClr val="000099"/>
                          </a:solidFill>
                          <a:latin typeface="Cambria Math"/>
                          <a:ea typeface="Cambria Math"/>
                        </a:rPr>
                        <m:t>+</m:t>
                      </m:r>
                      <m:f>
                        <m:fPr>
                          <m:ctrlPr>
                            <a:rPr lang="en-US" sz="1900" i="1">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𝑟</m:t>
                          </m:r>
                        </m:num>
                        <m:den>
                          <m:r>
                            <a:rPr lang="en-US" sz="1900" i="1">
                              <a:solidFill>
                                <a:srgbClr val="000099"/>
                              </a:solidFill>
                              <a:latin typeface="Cambria Math" panose="02040503050406030204" pitchFamily="18" charset="0"/>
                              <a:ea typeface="Cambria Math"/>
                            </a:rPr>
                            <m:t>𝑟</m:t>
                          </m:r>
                        </m:den>
                      </m:f>
                      <m:r>
                        <a:rPr lang="en-US" sz="1900" i="1">
                          <a:solidFill>
                            <a:srgbClr val="000099"/>
                          </a:solidFill>
                          <a:latin typeface="Cambria Math"/>
                          <a:ea typeface="Cambria Math"/>
                        </a:rPr>
                        <m:t>+</m:t>
                      </m:r>
                      <m:f>
                        <m:fPr>
                          <m:ctrlPr>
                            <a:rPr lang="en-US" sz="1900" i="1">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h</m:t>
                          </m:r>
                        </m:num>
                        <m:den>
                          <m:r>
                            <a:rPr lang="en-US" sz="1900" i="1">
                              <a:solidFill>
                                <a:srgbClr val="000099"/>
                              </a:solidFill>
                              <a:latin typeface="Cambria Math" panose="02040503050406030204" pitchFamily="18" charset="0"/>
                              <a:ea typeface="Cambria Math"/>
                            </a:rPr>
                            <m:t>h</m:t>
                          </m:r>
                        </m:den>
                      </m:f>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rPr>
                        <m:t>2</m:t>
                      </m:r>
                      <m:f>
                        <m:fPr>
                          <m:ctrlPr>
                            <a:rPr lang="en-US" sz="1900" i="1">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𝑟</m:t>
                          </m:r>
                        </m:num>
                        <m:den>
                          <m:r>
                            <a:rPr lang="en-US" sz="1900" i="1">
                              <a:solidFill>
                                <a:srgbClr val="000099"/>
                              </a:solidFill>
                              <a:latin typeface="Cambria Math" panose="02040503050406030204" pitchFamily="18" charset="0"/>
                              <a:ea typeface="Cambria Math"/>
                            </a:rPr>
                            <m:t>𝑟</m:t>
                          </m:r>
                        </m:den>
                      </m:f>
                      <m:r>
                        <a:rPr lang="en-US" sz="1900" i="1">
                          <a:solidFill>
                            <a:srgbClr val="000099"/>
                          </a:solidFill>
                          <a:latin typeface="Cambria Math" panose="02040503050406030204" pitchFamily="18" charset="0"/>
                          <a:ea typeface="Cambria Math"/>
                        </a:rPr>
                        <m:t>+</m:t>
                      </m:r>
                      <m:f>
                        <m:fPr>
                          <m:ctrlPr>
                            <a:rPr lang="en-US" sz="1900" i="1">
                              <a:solidFill>
                                <a:srgbClr val="000099"/>
                              </a:solidFill>
                              <a:latin typeface="Cambria Math" panose="02040503050406030204" pitchFamily="18" charset="0"/>
                            </a:rPr>
                          </m:ctrlPr>
                        </m:fPr>
                        <m:num>
                          <m:r>
                            <a:rPr lang="en-US" sz="1900" i="1">
                              <a:solidFill>
                                <a:srgbClr val="000099"/>
                              </a:solidFill>
                              <a:latin typeface="Cambria Math"/>
                              <a:ea typeface="Cambria Math"/>
                            </a:rPr>
                            <m:t>∆</m:t>
                          </m:r>
                          <m:r>
                            <a:rPr lang="en-US" sz="1900" i="1">
                              <a:solidFill>
                                <a:srgbClr val="000099"/>
                              </a:solidFill>
                              <a:latin typeface="Cambria Math" panose="02040503050406030204" pitchFamily="18" charset="0"/>
                              <a:ea typeface="Cambria Math"/>
                            </a:rPr>
                            <m:t>h</m:t>
                          </m:r>
                        </m:num>
                        <m:den>
                          <m:r>
                            <a:rPr lang="en-US" sz="1900" i="1">
                              <a:solidFill>
                                <a:srgbClr val="000099"/>
                              </a:solidFill>
                              <a:latin typeface="Cambria Math" panose="02040503050406030204" pitchFamily="18" charset="0"/>
                              <a:ea typeface="Cambria Math"/>
                            </a:rPr>
                            <m:t>h</m:t>
                          </m:r>
                        </m:den>
                      </m:f>
                      <m:r>
                        <a:rPr lang="en-US" sz="1900" i="1">
                          <a:solidFill>
                            <a:srgbClr val="000099"/>
                          </a:solidFill>
                          <a:latin typeface="Cambria Math" panose="02040503050406030204" pitchFamily="18" charset="0"/>
                          <a:ea typeface="Cambria Math"/>
                        </a:rPr>
                        <m:t>=</m:t>
                      </m:r>
                      <m:r>
                        <a:rPr lang="en-US" sz="1900" i="1">
                          <a:solidFill>
                            <a:srgbClr val="000099"/>
                          </a:solidFill>
                          <a:latin typeface="Cambria Math" panose="02040503050406030204" pitchFamily="18" charset="0"/>
                        </a:rPr>
                        <m:t>2</m:t>
                      </m:r>
                      <m:r>
                        <a:rPr lang="en-US" sz="1900" i="1">
                          <a:solidFill>
                            <a:srgbClr val="000099"/>
                          </a:solidFill>
                          <a:latin typeface="Cambria Math" panose="02040503050406030204" pitchFamily="18" charset="0"/>
                          <a:ea typeface="Cambria Math" panose="02040503050406030204" pitchFamily="18" charset="0"/>
                        </a:rPr>
                        <m:t>×</m:t>
                      </m:r>
                      <m:r>
                        <a:rPr lang="en-US" sz="1900" i="1">
                          <a:solidFill>
                            <a:srgbClr val="000099"/>
                          </a:solidFill>
                          <a:latin typeface="Cambria Math" panose="02040503050406030204" pitchFamily="18" charset="0"/>
                        </a:rPr>
                        <m:t>0.00625</m:t>
                      </m:r>
                      <m:r>
                        <m:rPr>
                          <m:nor/>
                        </m:rPr>
                        <a:rPr lang="en-US" sz="1900">
                          <a:solidFill>
                            <a:srgbClr val="000099"/>
                          </a:solidFill>
                          <a:latin typeface="Cambria Math" panose="02040503050406030204" pitchFamily="18" charset="0"/>
                        </a:rPr>
                        <m:t>+0.00870=0.02120</m:t>
                      </m:r>
                    </m:oMath>
                  </m:oMathPara>
                </a14:m>
                <a:endParaRPr lang="en-US" sz="1900" dirty="0">
                  <a:solidFill>
                    <a:srgbClr val="000099"/>
                  </a:solidFill>
                  <a:latin typeface="+mj-lt"/>
                  <a:cs typeface="Arial" panose="020B0604020202020204" pitchFamily="34" charset="0"/>
                </a:endParaRPr>
              </a:p>
              <a:p>
                <a:pPr>
                  <a:lnSpc>
                    <a:spcPct val="150000"/>
                  </a:lnSpc>
                </a:pPr>
                <a:r>
                  <a:rPr lang="en-US" sz="2000" dirty="0">
                    <a:solidFill>
                      <a:srgbClr val="2F537F"/>
                    </a:solidFill>
                    <a:cs typeface="Arial" panose="020B0604020202020204" pitchFamily="34" charset="0"/>
                  </a:rPr>
                  <a:t> </a:t>
                </a:r>
                <a:endParaRPr lang="en-US" sz="1900" dirty="0">
                  <a:ea typeface="Cambria Math"/>
                </a:endParaRPr>
              </a:p>
              <a:p>
                <a:pPr>
                  <a:lnSpc>
                    <a:spcPct val="150000"/>
                  </a:lnSpc>
                </a:pPr>
                <a:r>
                  <a:rPr lang="en-US" sz="2000" dirty="0">
                    <a:solidFill>
                      <a:srgbClr val="000099"/>
                    </a:solidFill>
                    <a:latin typeface="+mj-lt"/>
                    <a:cs typeface="Arial" panose="020B0604020202020204" pitchFamily="34" charset="0"/>
                  </a:rPr>
                  <a:t>Absolute uncertainty in V: </a:t>
                </a:r>
                <a:endParaRPr lang="en-US" sz="2000" i="1" dirty="0">
                  <a:solidFill>
                    <a:srgbClr val="000099"/>
                  </a:solidFill>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14:m>
                  <m:oMath xmlns:m="http://schemas.openxmlformats.org/officeDocument/2006/math">
                    <m:r>
                      <a:rPr lang="en-US" sz="2000" i="1" smtClean="0">
                        <a:solidFill>
                          <a:srgbClr val="000099"/>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0099"/>
                        </a:solidFill>
                        <a:latin typeface="Cambria Math" panose="02040503050406030204" pitchFamily="18" charset="0"/>
                        <a:ea typeface="Cambria Math" panose="02040503050406030204" pitchFamily="18" charset="0"/>
                        <a:cs typeface="Arial" panose="020B0604020202020204" pitchFamily="34" charset="0"/>
                      </a:rPr>
                      <m:t>𝑉</m:t>
                    </m:r>
                    <m:r>
                      <a:rPr lang="en-US" sz="2000" b="0" i="1" smtClean="0">
                        <a:solidFill>
                          <a:srgbClr val="000099"/>
                        </a:solidFill>
                        <a:latin typeface="Cambria Math" panose="02040503050406030204" pitchFamily="18" charset="0"/>
                        <a:ea typeface="Cambria Math" panose="02040503050406030204" pitchFamily="18" charset="0"/>
                        <a:cs typeface="Arial" panose="020B0604020202020204" pitchFamily="34" charset="0"/>
                      </a:rPr>
                      <m:t>=0.02120</m:t>
                    </m:r>
                    <m:r>
                      <a:rPr lang="en-US" sz="2000" b="0" i="1" smtClean="0">
                        <a:solidFill>
                          <a:srgbClr val="000099"/>
                        </a:solidFill>
                        <a:latin typeface="Cambria Math"/>
                        <a:ea typeface="Cambria Math" panose="02040503050406030204" pitchFamily="18" charset="0"/>
                        <a:cs typeface="Arial" panose="020B0604020202020204" pitchFamily="34" charset="0"/>
                      </a:rPr>
                      <m:t>𝑉</m:t>
                    </m:r>
                    <m:r>
                      <a:rPr lang="en-US" sz="2000" b="0" i="1" smtClean="0">
                        <a:solidFill>
                          <a:srgbClr val="000099"/>
                        </a:solidFill>
                        <a:latin typeface="Cambria Math"/>
                        <a:ea typeface="Cambria Math" panose="02040503050406030204" pitchFamily="18" charset="0"/>
                        <a:cs typeface="Arial" panose="020B0604020202020204" pitchFamily="34" charset="0"/>
                      </a:rPr>
                      <m:t>=</m:t>
                    </m:r>
                  </m:oMath>
                </a14:m>
                <a:r>
                  <a:rPr lang="en-US" sz="2000" dirty="0">
                    <a:solidFill>
                      <a:srgbClr val="000099"/>
                    </a:solidFill>
                    <a:cs typeface="Arial" panose="020B0604020202020204" pitchFamily="34" charset="0"/>
                  </a:rPr>
                  <a:t>0.02120 x 92.488 cm</a:t>
                </a:r>
                <a:r>
                  <a:rPr lang="en-US" sz="2000" baseline="30000" dirty="0">
                    <a:solidFill>
                      <a:srgbClr val="000099"/>
                    </a:solidFill>
                    <a:cs typeface="Arial" panose="020B0604020202020204" pitchFamily="34" charset="0"/>
                  </a:rPr>
                  <a:t>3</a:t>
                </a:r>
                <a:r>
                  <a:rPr lang="en-US" sz="2000" dirty="0">
                    <a:solidFill>
                      <a:srgbClr val="000099"/>
                    </a:solidFill>
                    <a:cs typeface="Arial" panose="020B0604020202020204" pitchFamily="34" charset="0"/>
                  </a:rPr>
                  <a:t> = 1.96075 cm</a:t>
                </a:r>
                <a:r>
                  <a:rPr lang="en-US" sz="2000" baseline="30000" dirty="0">
                    <a:solidFill>
                      <a:srgbClr val="000099"/>
                    </a:solidFill>
                    <a:cs typeface="Arial" panose="020B0604020202020204" pitchFamily="34" charset="0"/>
                  </a:rPr>
                  <a:t>3</a:t>
                </a:r>
                <a:endParaRPr lang="en-US" sz="2000" dirty="0">
                  <a:solidFill>
                    <a:srgbClr val="000099"/>
                  </a:solidFill>
                  <a:latin typeface="+mj-lt"/>
                  <a:cs typeface="Arial" panose="020B0604020202020204" pitchFamily="34" charset="0"/>
                </a:endParaRPr>
              </a:p>
              <a:p>
                <a:pPr>
                  <a:lnSpc>
                    <a:spcPct val="150000"/>
                  </a:lnSpc>
                </a:pPr>
                <a:r>
                  <a:rPr lang="en-US" sz="2000" dirty="0">
                    <a:solidFill>
                      <a:srgbClr val="000099"/>
                    </a:solidFill>
                    <a:effectLst>
                      <a:outerShdw blurRad="38100" dist="38100" dir="2700000" algn="tl">
                        <a:srgbClr val="000000">
                          <a:alpha val="43137"/>
                        </a:srgbClr>
                      </a:outerShdw>
                    </a:effectLst>
                    <a:latin typeface="+mj-lt"/>
                    <a:cs typeface="Arial" panose="020B0604020202020204" pitchFamily="34" charset="0"/>
                  </a:rPr>
                  <a:t>V = 92 ± 2 cm</a:t>
                </a:r>
                <a:r>
                  <a:rPr lang="en-US" sz="2000" baseline="30000" dirty="0">
                    <a:solidFill>
                      <a:srgbClr val="000099"/>
                    </a:solidFill>
                    <a:effectLst>
                      <a:outerShdw blurRad="38100" dist="38100" dir="2700000" algn="tl">
                        <a:srgbClr val="000000">
                          <a:alpha val="43137"/>
                        </a:srgbClr>
                      </a:outerShdw>
                    </a:effectLst>
                    <a:latin typeface="+mj-lt"/>
                    <a:cs typeface="Arial" panose="020B0604020202020204" pitchFamily="34" charset="0"/>
                  </a:rPr>
                  <a:t>3</a:t>
                </a:r>
                <a:endParaRPr lang="en-US" sz="2000" dirty="0">
                  <a:solidFill>
                    <a:srgbClr val="000099"/>
                  </a:solidFill>
                  <a:effectLst>
                    <a:outerShdw blurRad="38100" dist="38100" dir="2700000" algn="tl">
                      <a:srgbClr val="000000">
                        <a:alpha val="43137"/>
                      </a:srgbClr>
                    </a:outerShdw>
                  </a:effectLst>
                  <a:latin typeface="+mj-lt"/>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8040" y="1049075"/>
                <a:ext cx="8081293" cy="3541162"/>
              </a:xfrm>
              <a:prstGeom prst="rect">
                <a:avLst/>
              </a:prstGeom>
              <a:blipFill>
                <a:blip r:embed="rId2"/>
                <a:stretch>
                  <a:fillRect l="-906" b="-1721"/>
                </a:stretch>
              </a:blipFill>
            </p:spPr>
            <p:txBody>
              <a:bodyPr/>
              <a:lstStyle/>
              <a:p>
                <a:r>
                  <a:rPr lang="en-US">
                    <a:noFill/>
                  </a:rPr>
                  <a:t> </a:t>
                </a:r>
              </a:p>
            </p:txBody>
          </p:sp>
        </mc:Fallback>
      </mc:AlternateContent>
      <p:sp>
        <p:nvSpPr>
          <p:cNvPr id="4" name="Rectangle 3"/>
          <p:cNvSpPr/>
          <p:nvPr/>
        </p:nvSpPr>
        <p:spPr>
          <a:xfrm>
            <a:off x="107633" y="341189"/>
            <a:ext cx="780983" cy="400110"/>
          </a:xfrm>
          <a:prstGeom prst="rect">
            <a:avLst/>
          </a:prstGeom>
        </p:spPr>
        <p:txBody>
          <a:bodyPr wrap="none">
            <a:spAutoFit/>
          </a:bodyPr>
          <a:lstStyle/>
          <a:p>
            <a:r>
              <a:rPr lang="en-US" altLang="en-US" sz="2000" dirty="0">
                <a:solidFill>
                  <a:srgbClr val="002060"/>
                </a:solidFill>
                <a:latin typeface="LED BOARD REVERSED" panose="02000000000000000000" pitchFamily="2" charset="0"/>
                <a:sym typeface="Symbol" pitchFamily="18" charset="2"/>
              </a:rPr>
              <a:t>EX:</a:t>
            </a:r>
            <a:endParaRPr lang="en-US" sz="2000" dirty="0"/>
          </a:p>
        </p:txBody>
      </p:sp>
      <p:sp>
        <p:nvSpPr>
          <p:cNvPr id="8" name="Rectangle 7"/>
          <p:cNvSpPr/>
          <p:nvPr/>
        </p:nvSpPr>
        <p:spPr>
          <a:xfrm>
            <a:off x="717956" y="173598"/>
            <a:ext cx="7861462" cy="707886"/>
          </a:xfrm>
          <a:prstGeom prst="rect">
            <a:avLst/>
          </a:prstGeom>
        </p:spPr>
        <p:txBody>
          <a:bodyPr wrap="square">
            <a:spAutoFit/>
          </a:bodyPr>
          <a:lstStyle/>
          <a:p>
            <a:r>
              <a:rPr lang="en-US" sz="2000" dirty="0">
                <a:solidFill>
                  <a:srgbClr val="000000"/>
                </a:solidFill>
                <a:cs typeface="Arial" panose="020B0604020202020204" pitchFamily="34" charset="0"/>
              </a:rPr>
              <a:t>A cylinder has a radius of 1.60 ± 0.01 cm and a height of 11.5 ± 0.1 cm. </a:t>
            </a:r>
          </a:p>
          <a:p>
            <a:r>
              <a:rPr lang="en-US" sz="2000" dirty="0">
                <a:solidFill>
                  <a:srgbClr val="000000"/>
                </a:solidFill>
                <a:cs typeface="Arial" panose="020B0604020202020204" pitchFamily="34" charset="0"/>
              </a:rPr>
              <a:t>Find the volume. </a:t>
            </a:r>
          </a:p>
        </p:txBody>
      </p:sp>
      <p:pic>
        <p:nvPicPr>
          <p:cNvPr id="5" name="Picture 4" descr="https://media4.giphy.com/media/7K3p2z8Hh9QOI/200_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741299"/>
            <a:ext cx="1778426" cy="9991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Birds pig pigs exhausted sweat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557169"/>
            <a:ext cx="3020560" cy="169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3224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533400"/>
            <a:ext cx="7772400" cy="1785104"/>
          </a:xfrm>
          <a:prstGeom prst="rect">
            <a:avLst/>
          </a:prstGeom>
        </p:spPr>
        <p:txBody>
          <a:bodyPr wrap="square">
            <a:spAutoFit/>
          </a:bodyPr>
          <a:lstStyle/>
          <a:p>
            <a:r>
              <a:rPr lang="en-US" sz="2000" dirty="0">
                <a:cs typeface="Arial" panose="020B0604020202020204" pitchFamily="34" charset="0"/>
              </a:rPr>
              <a:t>The power (P) dissipated in a resistor of resistance R carrying a current </a:t>
            </a:r>
            <a:r>
              <a:rPr lang="en-US" sz="2000" i="1" dirty="0">
                <a:cs typeface="Arial" panose="020B0604020202020204" pitchFamily="34" charset="0"/>
              </a:rPr>
              <a:t>I</a:t>
            </a:r>
            <a:r>
              <a:rPr lang="en-US" sz="2000" dirty="0">
                <a:cs typeface="Arial" panose="020B0604020202020204" pitchFamily="34" charset="0"/>
              </a:rPr>
              <a:t> is equal to I</a:t>
            </a:r>
            <a:r>
              <a:rPr lang="en-US" sz="2000" baseline="30000" dirty="0">
                <a:cs typeface="Arial" panose="020B0604020202020204" pitchFamily="34" charset="0"/>
              </a:rPr>
              <a:t>2</a:t>
            </a:r>
            <a:r>
              <a:rPr lang="en-US" sz="2000" dirty="0">
                <a:cs typeface="Arial" panose="020B0604020202020204" pitchFamily="34" charset="0"/>
              </a:rPr>
              <a:t>R. The value of </a:t>
            </a:r>
            <a:r>
              <a:rPr lang="en-US" sz="2000" i="1" dirty="0">
                <a:cs typeface="Arial" panose="020B0604020202020204" pitchFamily="34" charset="0"/>
              </a:rPr>
              <a:t>I</a:t>
            </a:r>
            <a:r>
              <a:rPr lang="en-US" sz="2000" dirty="0">
                <a:cs typeface="Arial" panose="020B0604020202020204" pitchFamily="34" charset="0"/>
              </a:rPr>
              <a:t> has an uncertainty of ±2% and the value of R has an uncertainty of ±10%. </a:t>
            </a:r>
          </a:p>
          <a:p>
            <a:r>
              <a:rPr lang="en-US" sz="2000" dirty="0">
                <a:cs typeface="Arial" panose="020B0604020202020204" pitchFamily="34" charset="0"/>
              </a:rPr>
              <a:t>The value of the uncertainty in the calculated power dissipation is</a:t>
            </a:r>
          </a:p>
          <a:p>
            <a:pPr>
              <a:lnSpc>
                <a:spcPct val="150000"/>
              </a:lnSpc>
            </a:pPr>
            <a:r>
              <a:rPr lang="en-US" sz="2000" i="1" dirty="0">
                <a:cs typeface="Arial" panose="020B0604020202020204" pitchFamily="34" charset="0"/>
              </a:rPr>
              <a:t>A. ±8%. 		B. ±12%. 		C. ±14%.	 	D. ±20%.</a:t>
            </a:r>
            <a:endParaRPr lang="en-US" sz="2000" dirty="0">
              <a:cs typeface="Arial" panose="020B0604020202020204" pitchFamily="34" charset="0"/>
            </a:endParaRPr>
          </a:p>
        </p:txBody>
      </p:sp>
      <p:sp>
        <p:nvSpPr>
          <p:cNvPr id="6" name="Rounded Rectangle 5"/>
          <p:cNvSpPr/>
          <p:nvPr/>
        </p:nvSpPr>
        <p:spPr>
          <a:xfrm>
            <a:off x="403746" y="533400"/>
            <a:ext cx="7848600" cy="1886992"/>
          </a:xfrm>
          <a:prstGeom prst="roundRect">
            <a:avLst>
              <a:gd name="adj" fmla="val 5818"/>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a:p>
        </p:txBody>
      </p:sp>
      <p:sp>
        <p:nvSpPr>
          <p:cNvPr id="7" name="Oval 6"/>
          <p:cNvSpPr/>
          <p:nvPr/>
        </p:nvSpPr>
        <p:spPr>
          <a:xfrm>
            <a:off x="4954438" y="1912726"/>
            <a:ext cx="1104900" cy="356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 name="Rectangle 1"/>
              <p:cNvSpPr/>
              <p:nvPr/>
            </p:nvSpPr>
            <p:spPr>
              <a:xfrm>
                <a:off x="609600" y="2590800"/>
                <a:ext cx="5334000" cy="931858"/>
              </a:xfrm>
              <a:prstGeom prst="rect">
                <a:avLst/>
              </a:prstGeom>
            </p:spPr>
            <p:txBody>
              <a:bodyPr wrap="square">
                <a:spAutoFit/>
              </a:bodyPr>
              <a:lstStyle/>
              <a:p>
                <a:pPr>
                  <a:spcBef>
                    <a:spcPct val="20000"/>
                  </a:spcBef>
                </a:pPr>
                <a:r>
                  <a:rPr lang="en-US" altLang="en-US" sz="2000" dirty="0">
                    <a:solidFill>
                      <a:srgbClr val="000099"/>
                    </a:solidFill>
                  </a:rPr>
                  <a:t>P= </a:t>
                </a:r>
                <a:r>
                  <a:rPr lang="en-US" sz="2000" dirty="0">
                    <a:solidFill>
                      <a:srgbClr val="000099"/>
                    </a:solidFill>
                    <a:cs typeface="Arial" panose="020B0604020202020204" pitchFamily="34" charset="0"/>
                  </a:rPr>
                  <a:t>I</a:t>
                </a:r>
                <a:r>
                  <a:rPr lang="en-US" sz="2000" baseline="30000" dirty="0">
                    <a:solidFill>
                      <a:srgbClr val="000099"/>
                    </a:solidFill>
                    <a:cs typeface="Arial" panose="020B0604020202020204" pitchFamily="34" charset="0"/>
                  </a:rPr>
                  <a:t>2</a:t>
                </a:r>
                <a:r>
                  <a:rPr lang="en-US" sz="2000" dirty="0">
                    <a:solidFill>
                      <a:srgbClr val="000099"/>
                    </a:solidFill>
                    <a:cs typeface="Arial" panose="020B0604020202020204" pitchFamily="34" charset="0"/>
                  </a:rPr>
                  <a:t>R</a:t>
                </a:r>
                <a:r>
                  <a:rPr lang="en-US" altLang="en-US" sz="2000" dirty="0">
                    <a:solidFill>
                      <a:srgbClr val="000099"/>
                    </a:solidFill>
                  </a:rPr>
                  <a:t> </a:t>
                </a:r>
              </a:p>
              <a:p>
                <a:pPr>
                  <a:spcBef>
                    <a:spcPct val="20000"/>
                  </a:spcBef>
                </a:pPr>
                <a14:m>
                  <m:oMath xmlns:m="http://schemas.openxmlformats.org/officeDocument/2006/math">
                    <m:f>
                      <m:fPr>
                        <m:ctrlPr>
                          <a:rPr lang="en-US" sz="2000" i="1">
                            <a:solidFill>
                              <a:srgbClr val="000099"/>
                            </a:solidFill>
                            <a:latin typeface="Cambria Math" panose="02040503050406030204" pitchFamily="18" charset="0"/>
                          </a:rPr>
                        </m:ctrlPr>
                      </m:fPr>
                      <m:num>
                        <m:r>
                          <a:rPr lang="en-US" sz="2000" i="1">
                            <a:solidFill>
                              <a:srgbClr val="000099"/>
                            </a:solidFill>
                            <a:latin typeface="Cambria Math"/>
                            <a:ea typeface="Cambria Math"/>
                          </a:rPr>
                          <m:t>∆</m:t>
                        </m:r>
                        <m:r>
                          <a:rPr lang="en-US" sz="2000" b="0" i="1" smtClean="0">
                            <a:solidFill>
                              <a:srgbClr val="000099"/>
                            </a:solidFill>
                            <a:latin typeface="Cambria Math"/>
                            <a:ea typeface="Cambria Math"/>
                          </a:rPr>
                          <m:t>𝑃</m:t>
                        </m:r>
                      </m:num>
                      <m:den>
                        <m:r>
                          <a:rPr lang="en-US" sz="2000" b="0" i="1" smtClean="0">
                            <a:solidFill>
                              <a:srgbClr val="000099"/>
                            </a:solidFill>
                            <a:latin typeface="Cambria Math"/>
                            <a:ea typeface="Cambria Math"/>
                          </a:rPr>
                          <m:t>𝑃</m:t>
                        </m:r>
                      </m:den>
                    </m:f>
                    <m:r>
                      <a:rPr lang="en-US" sz="2000" i="1">
                        <a:solidFill>
                          <a:srgbClr val="000099"/>
                        </a:solidFill>
                        <a:latin typeface="Cambria Math" panose="02040503050406030204" pitchFamily="18" charset="0"/>
                        <a:ea typeface="Cambria Math"/>
                      </a:rPr>
                      <m:t>=</m:t>
                    </m:r>
                    <m:f>
                      <m:fPr>
                        <m:ctrlPr>
                          <a:rPr lang="en-US" sz="2000" i="1">
                            <a:solidFill>
                              <a:srgbClr val="000099"/>
                            </a:solidFill>
                            <a:latin typeface="Cambria Math" panose="02040503050406030204" pitchFamily="18" charset="0"/>
                          </a:rPr>
                        </m:ctrlPr>
                      </m:fPr>
                      <m:num>
                        <m:r>
                          <a:rPr lang="en-US" sz="2000" i="1">
                            <a:solidFill>
                              <a:srgbClr val="000099"/>
                            </a:solidFill>
                            <a:latin typeface="Cambria Math"/>
                            <a:ea typeface="Cambria Math"/>
                          </a:rPr>
                          <m:t>∆</m:t>
                        </m:r>
                        <m:r>
                          <a:rPr lang="en-US" sz="2000" b="0" i="1" smtClean="0">
                            <a:solidFill>
                              <a:srgbClr val="000099"/>
                            </a:solidFill>
                            <a:latin typeface="Cambria Math"/>
                            <a:ea typeface="Cambria Math"/>
                          </a:rPr>
                          <m:t>𝐼</m:t>
                        </m:r>
                      </m:num>
                      <m:den>
                        <m:r>
                          <a:rPr lang="en-US" sz="2000" b="0" i="1" smtClean="0">
                            <a:solidFill>
                              <a:srgbClr val="000099"/>
                            </a:solidFill>
                            <a:latin typeface="Cambria Math"/>
                            <a:ea typeface="Cambria Math"/>
                          </a:rPr>
                          <m:t>𝐼</m:t>
                        </m:r>
                      </m:den>
                    </m:f>
                    <m:r>
                      <a:rPr lang="en-US" sz="2000" i="1">
                        <a:solidFill>
                          <a:srgbClr val="000099"/>
                        </a:solidFill>
                        <a:latin typeface="Cambria Math"/>
                        <a:ea typeface="Cambria Math"/>
                      </a:rPr>
                      <m:t>+</m:t>
                    </m:r>
                    <m:f>
                      <m:fPr>
                        <m:ctrlPr>
                          <a:rPr lang="en-US" sz="2000" i="1">
                            <a:solidFill>
                              <a:srgbClr val="000099"/>
                            </a:solidFill>
                            <a:latin typeface="Cambria Math" panose="02040503050406030204" pitchFamily="18" charset="0"/>
                          </a:rPr>
                        </m:ctrlPr>
                      </m:fPr>
                      <m:num>
                        <m:r>
                          <a:rPr lang="en-US" sz="2000" i="1">
                            <a:solidFill>
                              <a:srgbClr val="000099"/>
                            </a:solidFill>
                            <a:latin typeface="Cambria Math"/>
                            <a:ea typeface="Cambria Math"/>
                          </a:rPr>
                          <m:t>∆</m:t>
                        </m:r>
                        <m:r>
                          <a:rPr lang="en-US" sz="2000" b="0" i="1" smtClean="0">
                            <a:solidFill>
                              <a:srgbClr val="000099"/>
                            </a:solidFill>
                            <a:latin typeface="Cambria Math"/>
                            <a:ea typeface="Cambria Math"/>
                          </a:rPr>
                          <m:t>𝐼</m:t>
                        </m:r>
                      </m:num>
                      <m:den>
                        <m:r>
                          <a:rPr lang="en-US" sz="2000" b="0" i="1" smtClean="0">
                            <a:solidFill>
                              <a:srgbClr val="000099"/>
                            </a:solidFill>
                            <a:latin typeface="Cambria Math"/>
                            <a:ea typeface="Cambria Math"/>
                          </a:rPr>
                          <m:t>𝐼</m:t>
                        </m:r>
                      </m:den>
                    </m:f>
                    <m:r>
                      <a:rPr lang="en-US" sz="2000" i="1">
                        <a:solidFill>
                          <a:srgbClr val="000099"/>
                        </a:solidFill>
                        <a:latin typeface="Cambria Math"/>
                        <a:ea typeface="Cambria Math"/>
                      </a:rPr>
                      <m:t>+</m:t>
                    </m:r>
                    <m:f>
                      <m:fPr>
                        <m:ctrlPr>
                          <a:rPr lang="en-US" sz="2000" i="1">
                            <a:solidFill>
                              <a:srgbClr val="000099"/>
                            </a:solidFill>
                            <a:latin typeface="Cambria Math" panose="02040503050406030204" pitchFamily="18" charset="0"/>
                          </a:rPr>
                        </m:ctrlPr>
                      </m:fPr>
                      <m:num>
                        <m:r>
                          <a:rPr lang="en-US" sz="2000" i="1">
                            <a:solidFill>
                              <a:srgbClr val="000099"/>
                            </a:solidFill>
                            <a:latin typeface="Cambria Math"/>
                            <a:ea typeface="Cambria Math"/>
                          </a:rPr>
                          <m:t>∆</m:t>
                        </m:r>
                        <m:r>
                          <a:rPr lang="en-US" sz="2000" b="0" i="1" smtClean="0">
                            <a:solidFill>
                              <a:srgbClr val="000099"/>
                            </a:solidFill>
                            <a:latin typeface="Cambria Math"/>
                            <a:ea typeface="Cambria Math"/>
                          </a:rPr>
                          <m:t>𝑅</m:t>
                        </m:r>
                      </m:num>
                      <m:den>
                        <m:r>
                          <a:rPr lang="en-US" sz="2000" b="0" i="1" smtClean="0">
                            <a:solidFill>
                              <a:srgbClr val="000099"/>
                            </a:solidFill>
                            <a:latin typeface="Cambria Math"/>
                            <a:ea typeface="Cambria Math"/>
                          </a:rPr>
                          <m:t>𝑅</m:t>
                        </m:r>
                      </m:den>
                    </m:f>
                    <m:r>
                      <a:rPr lang="en-US" sz="2000" i="1">
                        <a:solidFill>
                          <a:srgbClr val="000099"/>
                        </a:solidFill>
                        <a:latin typeface="Cambria Math"/>
                        <a:ea typeface="Cambria Math"/>
                      </a:rPr>
                      <m:t>=</m:t>
                    </m:r>
                  </m:oMath>
                </a14:m>
                <a:r>
                  <a:rPr lang="en-US" altLang="en-US" sz="2000" dirty="0">
                    <a:solidFill>
                      <a:srgbClr val="000099"/>
                    </a:solidFill>
                  </a:rPr>
                  <a:t> 2% + 2% + 10% = 14%.</a:t>
                </a:r>
              </a:p>
            </p:txBody>
          </p:sp>
        </mc:Choice>
        <mc:Fallback xmlns="">
          <p:sp>
            <p:nvSpPr>
              <p:cNvPr id="2" name="Rectangle 1"/>
              <p:cNvSpPr>
                <a:spLocks noRot="1" noChangeAspect="1" noMove="1" noResize="1" noEditPoints="1" noAdjustHandles="1" noChangeArrowheads="1" noChangeShapeType="1" noTextEdit="1"/>
              </p:cNvSpPr>
              <p:nvPr/>
            </p:nvSpPr>
            <p:spPr>
              <a:xfrm>
                <a:off x="609600" y="2590800"/>
                <a:ext cx="5334000" cy="931858"/>
              </a:xfrm>
              <a:prstGeom prst="rect">
                <a:avLst/>
              </a:prstGeom>
              <a:blipFill rotWithShape="1">
                <a:blip r:embed="rId2"/>
                <a:stretch>
                  <a:fillRect l="-1143" t="-3268" b="-3922"/>
                </a:stretch>
              </a:blipFill>
            </p:spPr>
            <p:txBody>
              <a:bodyPr/>
              <a:lstStyle/>
              <a:p>
                <a:r>
                  <a:rPr lang="en-US">
                    <a:noFill/>
                  </a:rPr>
                  <a:t> </a:t>
                </a:r>
              </a:p>
            </p:txBody>
          </p:sp>
        </mc:Fallback>
      </mc:AlternateContent>
      <p:pic>
        <p:nvPicPr>
          <p:cNvPr id="8" name="Picture 7" descr="https://media4.giphy.com/media/7K3p2z8Hh9QOI/200_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362" y="2445815"/>
            <a:ext cx="1778426" cy="9991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3746" y="3733800"/>
            <a:ext cx="8731628" cy="707886"/>
          </a:xfrm>
          <a:prstGeom prst="rect">
            <a:avLst/>
          </a:prstGeom>
        </p:spPr>
        <p:txBody>
          <a:bodyPr wrap="square">
            <a:spAutoFit/>
          </a:bodyPr>
          <a:lstStyle/>
          <a:p>
            <a:r>
              <a:rPr lang="en-US" altLang="en-US" sz="2000" dirty="0"/>
              <a:t>A student measures the length of a line with a wooden meter stick to be </a:t>
            </a:r>
          </a:p>
          <a:p>
            <a:r>
              <a:rPr lang="en-US" altLang="en-US" sz="2000" dirty="0"/>
              <a:t>11 mm </a:t>
            </a:r>
            <a:r>
              <a:rPr lang="en-US" altLang="en-US" sz="2000" dirty="0">
                <a:sym typeface="Symbol" pitchFamily="18" charset="2"/>
              </a:rPr>
              <a:t> 1 mm. What is the percentage error or uncertainty in her measurement?</a:t>
            </a:r>
            <a:endParaRPr lang="en-US" altLang="en-US" sz="2000" dirty="0"/>
          </a:p>
        </p:txBody>
      </p:sp>
      <p:sp>
        <p:nvSpPr>
          <p:cNvPr id="4" name="Rectangle 3"/>
          <p:cNvSpPr/>
          <p:nvPr/>
        </p:nvSpPr>
        <p:spPr>
          <a:xfrm>
            <a:off x="533400" y="4673263"/>
            <a:ext cx="4572000" cy="769441"/>
          </a:xfrm>
          <a:prstGeom prst="rect">
            <a:avLst/>
          </a:prstGeom>
        </p:spPr>
        <p:txBody>
          <a:bodyPr>
            <a:spAutoFit/>
          </a:bodyPr>
          <a:lstStyle/>
          <a:p>
            <a:pPr lvl="0">
              <a:spcBef>
                <a:spcPct val="20000"/>
              </a:spcBef>
            </a:pPr>
            <a:r>
              <a:rPr lang="en-US" altLang="en-US" sz="2000" i="1" dirty="0">
                <a:solidFill>
                  <a:srgbClr val="000099"/>
                </a:solidFill>
              </a:rPr>
              <a:t>Fractional error</a:t>
            </a:r>
            <a:r>
              <a:rPr lang="en-US" altLang="en-US" sz="2000" dirty="0">
                <a:solidFill>
                  <a:srgbClr val="000099"/>
                </a:solidFill>
              </a:rPr>
              <a:t> = 1 / 11 = 0.09.</a:t>
            </a:r>
            <a:endParaRPr lang="en-US" altLang="en-US" sz="2000" dirty="0">
              <a:solidFill>
                <a:srgbClr val="000099"/>
              </a:solidFill>
              <a:sym typeface="Symbol" pitchFamily="18" charset="2"/>
            </a:endParaRPr>
          </a:p>
          <a:p>
            <a:pPr lvl="0">
              <a:spcBef>
                <a:spcPct val="20000"/>
              </a:spcBef>
            </a:pPr>
            <a:r>
              <a:rPr lang="en-US" altLang="en-US" sz="2000" i="1" dirty="0">
                <a:solidFill>
                  <a:srgbClr val="000099"/>
                </a:solidFill>
              </a:rPr>
              <a:t>Percentage error</a:t>
            </a:r>
            <a:r>
              <a:rPr lang="en-US" altLang="en-US" sz="2000" dirty="0">
                <a:solidFill>
                  <a:srgbClr val="000099"/>
                </a:solidFill>
              </a:rPr>
              <a:t> = (1 / 11) </a:t>
            </a:r>
            <a:r>
              <a:rPr lang="en-US" altLang="en-US" sz="2000" dirty="0">
                <a:solidFill>
                  <a:srgbClr val="000099"/>
                </a:solidFill>
                <a:cs typeface="Courier New" pitchFamily="49" charset="0"/>
              </a:rPr>
              <a:t>·</a:t>
            </a:r>
            <a:r>
              <a:rPr lang="en-US" altLang="en-US" sz="2000" dirty="0">
                <a:solidFill>
                  <a:srgbClr val="000099"/>
                </a:solidFill>
              </a:rPr>
              <a:t>100% = 9%</a:t>
            </a:r>
          </a:p>
        </p:txBody>
      </p:sp>
      <p:sp>
        <p:nvSpPr>
          <p:cNvPr id="10" name="Rounded Rectangle 9"/>
          <p:cNvSpPr/>
          <p:nvPr/>
        </p:nvSpPr>
        <p:spPr>
          <a:xfrm>
            <a:off x="304800" y="3733800"/>
            <a:ext cx="8763000" cy="838200"/>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483106" y="5972528"/>
            <a:ext cx="5023782" cy="769441"/>
          </a:xfrm>
          <a:prstGeom prst="rect">
            <a:avLst/>
          </a:prstGeom>
          <a:solidFill>
            <a:srgbClr val="FF9966"/>
          </a:solidFill>
        </p:spPr>
        <p:txBody>
          <a:bodyPr wrap="square">
            <a:spAutoFit/>
          </a:bodyPr>
          <a:lstStyle/>
          <a:p>
            <a:pPr>
              <a:spcBef>
                <a:spcPct val="20000"/>
              </a:spcBef>
            </a:pPr>
            <a:r>
              <a:rPr lang="en-US" altLang="en-US" sz="2000" dirty="0">
                <a:latin typeface="Calibri"/>
                <a:sym typeface="Symbol" pitchFamily="18" charset="2"/>
              </a:rPr>
              <a:t>▪ </a:t>
            </a:r>
            <a:r>
              <a:rPr lang="en-US" altLang="en-US" sz="2000" dirty="0">
                <a:sym typeface="Symbol" pitchFamily="18" charset="2"/>
              </a:rPr>
              <a:t>Thus 1 mm is the absolute error/uncertainty.</a:t>
            </a:r>
            <a:endParaRPr lang="en-US" altLang="en-US" sz="2000" dirty="0"/>
          </a:p>
          <a:p>
            <a:pPr>
              <a:spcBef>
                <a:spcPct val="20000"/>
              </a:spcBef>
            </a:pPr>
            <a:r>
              <a:rPr lang="en-US" altLang="en-US" sz="2000" dirty="0">
                <a:sym typeface="Symbol" pitchFamily="18" charset="2"/>
              </a:rPr>
              <a:t>▪ </a:t>
            </a:r>
            <a:r>
              <a:rPr lang="en-US" altLang="en-US" sz="2000" dirty="0"/>
              <a:t>1 mm is also the </a:t>
            </a:r>
            <a:r>
              <a:rPr lang="en-US" altLang="en-US" sz="2000" b="1" dirty="0"/>
              <a:t>precision</a:t>
            </a:r>
            <a:r>
              <a:rPr lang="en-US" altLang="en-US" sz="2000" dirty="0"/>
              <a:t>.</a:t>
            </a:r>
          </a:p>
        </p:txBody>
      </p:sp>
    </p:spTree>
    <p:extLst>
      <p:ext uri="{BB962C8B-B14F-4D97-AF65-F5344CB8AC3E}">
        <p14:creationId xmlns:p14="http://schemas.microsoft.com/office/powerpoint/2010/main" val="11682102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 grpId="0"/>
      <p:bldP spid="9" grpId="0"/>
      <p:bldP spid="4"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7244830" cy="1015663"/>
          </a:xfrm>
          <a:prstGeom prst="rect">
            <a:avLst/>
          </a:prstGeom>
        </p:spPr>
        <p:txBody>
          <a:bodyPr wrap="square">
            <a:spAutoFit/>
          </a:bodyPr>
          <a:lstStyle/>
          <a:p>
            <a:r>
              <a:rPr lang="en-US" altLang="en-US" sz="2000" dirty="0">
                <a:sym typeface="Symbol" pitchFamily="18" charset="2"/>
              </a:rPr>
              <a:t>A 9.51  0.15 meter rope ladder is hung from </a:t>
            </a:r>
            <a:r>
              <a:rPr lang="en-US" altLang="en-US" sz="2000" dirty="0"/>
              <a:t>a  roof that is </a:t>
            </a:r>
          </a:p>
          <a:p>
            <a:r>
              <a:rPr lang="en-US" altLang="en-US" sz="2000" dirty="0"/>
              <a:t>12.56 </a:t>
            </a:r>
            <a:r>
              <a:rPr lang="en-US" altLang="en-US" sz="2000" dirty="0">
                <a:sym typeface="Symbol" pitchFamily="18" charset="2"/>
              </a:rPr>
              <a:t> 0.07 </a:t>
            </a:r>
            <a:r>
              <a:rPr lang="en-US" altLang="en-US" sz="2000" dirty="0"/>
              <a:t>meters above the  ground. </a:t>
            </a:r>
          </a:p>
          <a:p>
            <a:r>
              <a:rPr lang="en-US" altLang="en-US" sz="2000" dirty="0"/>
              <a:t>How far is the bottom of the ladder from  the ground?</a:t>
            </a:r>
            <a:endParaRPr lang="en-US" sz="2000" dirty="0"/>
          </a:p>
        </p:txBody>
      </p:sp>
      <p:sp>
        <p:nvSpPr>
          <p:cNvPr id="3" name="Rectangle 2"/>
          <p:cNvSpPr/>
          <p:nvPr/>
        </p:nvSpPr>
        <p:spPr>
          <a:xfrm>
            <a:off x="381000" y="1437822"/>
            <a:ext cx="6019800" cy="1138773"/>
          </a:xfrm>
          <a:prstGeom prst="rect">
            <a:avLst/>
          </a:prstGeom>
        </p:spPr>
        <p:txBody>
          <a:bodyPr wrap="square">
            <a:spAutoFit/>
          </a:bodyPr>
          <a:lstStyle/>
          <a:p>
            <a:pPr>
              <a:spcBef>
                <a:spcPct val="20000"/>
              </a:spcBef>
            </a:pPr>
            <a:r>
              <a:rPr lang="en-US" altLang="en-US" sz="2000" i="1" dirty="0">
                <a:solidFill>
                  <a:srgbClr val="000099"/>
                </a:solidFill>
                <a:latin typeface="Calibri"/>
              </a:rPr>
              <a:t>▪ </a:t>
            </a:r>
            <a:r>
              <a:rPr lang="en-US" altLang="en-US" sz="2000" i="1" dirty="0">
                <a:solidFill>
                  <a:srgbClr val="000099"/>
                </a:solidFill>
              </a:rPr>
              <a:t>y</a:t>
            </a:r>
            <a:r>
              <a:rPr lang="en-US" altLang="en-US" sz="2000" dirty="0">
                <a:solidFill>
                  <a:srgbClr val="000099"/>
                </a:solidFill>
              </a:rPr>
              <a:t> = </a:t>
            </a:r>
            <a:r>
              <a:rPr lang="en-US" altLang="en-US" sz="2000" i="1" dirty="0">
                <a:solidFill>
                  <a:srgbClr val="000099"/>
                </a:solidFill>
              </a:rPr>
              <a:t>a</a:t>
            </a:r>
            <a:r>
              <a:rPr lang="en-US" altLang="en-US" sz="2000" i="1" baseline="-25000" dirty="0">
                <a:solidFill>
                  <a:srgbClr val="000099"/>
                </a:solidFill>
              </a:rPr>
              <a:t> </a:t>
            </a:r>
            <a:r>
              <a:rPr lang="en-US" altLang="en-US" sz="2000" i="1" dirty="0">
                <a:solidFill>
                  <a:srgbClr val="000099"/>
                </a:solidFill>
              </a:rPr>
              <a:t>– b</a:t>
            </a:r>
            <a:r>
              <a:rPr lang="en-US" altLang="en-US" sz="2000" dirty="0">
                <a:solidFill>
                  <a:srgbClr val="000099"/>
                </a:solidFill>
              </a:rPr>
              <a:t> = 12.56 - </a:t>
            </a:r>
            <a:r>
              <a:rPr lang="en-US" altLang="en-US" sz="2000" dirty="0">
                <a:solidFill>
                  <a:srgbClr val="000099"/>
                </a:solidFill>
                <a:sym typeface="Symbol" pitchFamily="18" charset="2"/>
              </a:rPr>
              <a:t>9.51 = 3.05 m</a:t>
            </a:r>
            <a:endParaRPr lang="en-US" altLang="en-US" sz="2000" i="1" dirty="0">
              <a:solidFill>
                <a:srgbClr val="000099"/>
              </a:solidFill>
            </a:endParaRPr>
          </a:p>
          <a:p>
            <a:pPr>
              <a:spcBef>
                <a:spcPct val="20000"/>
              </a:spcBef>
            </a:pPr>
            <a:r>
              <a:rPr lang="en-US" altLang="en-US" sz="2000" dirty="0">
                <a:solidFill>
                  <a:srgbClr val="000099"/>
                </a:solidFill>
                <a:latin typeface="Calibri"/>
                <a:cs typeface="Courier New" pitchFamily="49" charset="0"/>
              </a:rPr>
              <a:t>▪</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y</a:t>
            </a:r>
            <a:r>
              <a:rPr lang="en-US" altLang="en-US" sz="2000" dirty="0">
                <a:solidFill>
                  <a:srgbClr val="000099"/>
                </a:solidFill>
                <a:cs typeface="Courier New" pitchFamily="49" charset="0"/>
              </a:rPr>
              <a:t> = ∆</a:t>
            </a:r>
            <a:r>
              <a:rPr lang="en-US" altLang="en-US" sz="2000" i="1" dirty="0">
                <a:solidFill>
                  <a:srgbClr val="000099"/>
                </a:solidFill>
                <a:cs typeface="Courier New" pitchFamily="49" charset="0"/>
              </a:rPr>
              <a:t>a</a:t>
            </a:r>
            <a:r>
              <a:rPr lang="en-US" altLang="en-US" sz="2000" dirty="0">
                <a:solidFill>
                  <a:srgbClr val="000099"/>
                </a:solidFill>
                <a:cs typeface="Courier New" pitchFamily="49" charset="0"/>
              </a:rPr>
              <a:t> + ∆</a:t>
            </a:r>
            <a:r>
              <a:rPr lang="en-US" altLang="en-US" sz="2000" i="1" dirty="0">
                <a:solidFill>
                  <a:srgbClr val="000099"/>
                </a:solidFill>
                <a:cs typeface="Courier New" pitchFamily="49" charset="0"/>
              </a:rPr>
              <a:t>b </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 </a:t>
            </a:r>
            <a:r>
              <a:rPr lang="en-US" altLang="en-US" sz="2000" dirty="0">
                <a:solidFill>
                  <a:srgbClr val="000099"/>
                </a:solidFill>
                <a:cs typeface="Courier New" pitchFamily="49" charset="0"/>
              </a:rPr>
              <a:t>0.15 + 0.07 = 0.22 m</a:t>
            </a:r>
            <a:endParaRPr lang="en-US" altLang="en-US" sz="2000" dirty="0">
              <a:solidFill>
                <a:srgbClr val="000099"/>
              </a:solidFill>
            </a:endParaRPr>
          </a:p>
          <a:p>
            <a:pPr>
              <a:spcBef>
                <a:spcPct val="20000"/>
              </a:spcBef>
            </a:pPr>
            <a:r>
              <a:rPr lang="en-US" altLang="en-US" sz="2000" b="1" dirty="0">
                <a:solidFill>
                  <a:srgbClr val="000099"/>
                </a:solidFill>
                <a:latin typeface="Calibri"/>
                <a:sym typeface="Symbol" pitchFamily="18" charset="2"/>
              </a:rPr>
              <a:t>▪</a:t>
            </a:r>
            <a:r>
              <a:rPr lang="en-US" altLang="en-US" sz="2000" dirty="0">
                <a:solidFill>
                  <a:srgbClr val="000099"/>
                </a:solidFill>
                <a:sym typeface="Symbol" pitchFamily="18" charset="2"/>
              </a:rPr>
              <a:t>Thus the bottom is 3.1  0.2 m from the ground. </a:t>
            </a:r>
          </a:p>
        </p:txBody>
      </p:sp>
      <p:pic>
        <p:nvPicPr>
          <p:cNvPr id="4" name="Picture 7" descr="Rope%20ladder%2039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14785"/>
            <a:ext cx="1688060" cy="3810000"/>
          </a:xfrm>
          <a:prstGeom prst="rect">
            <a:avLst/>
          </a:prstGeom>
          <a:noFill/>
          <a:ln w="9525">
            <a:noFill/>
            <a:miter lim="800000"/>
            <a:headEnd/>
            <a:tailEnd/>
          </a:ln>
        </p:spPr>
      </p:pic>
      <p:sp>
        <p:nvSpPr>
          <p:cNvPr id="5" name="Rectangle 4"/>
          <p:cNvSpPr/>
          <p:nvPr/>
        </p:nvSpPr>
        <p:spPr>
          <a:xfrm>
            <a:off x="268857" y="3149847"/>
            <a:ext cx="5293743" cy="707886"/>
          </a:xfrm>
          <a:prstGeom prst="rect">
            <a:avLst/>
          </a:prstGeom>
        </p:spPr>
        <p:txBody>
          <a:bodyPr wrap="square">
            <a:spAutoFit/>
          </a:bodyPr>
          <a:lstStyle/>
          <a:p>
            <a:r>
              <a:rPr lang="en-US" altLang="en-US" sz="2000" dirty="0">
                <a:sym typeface="Symbol" pitchFamily="18" charset="2"/>
              </a:rPr>
              <a:t>A car travels 64.7  0.5 meters in</a:t>
            </a:r>
            <a:r>
              <a:rPr lang="en-US" altLang="en-US" sz="2000" dirty="0"/>
              <a:t> 8.65 </a:t>
            </a:r>
            <a:r>
              <a:rPr lang="en-US" altLang="en-US" sz="2000" dirty="0">
                <a:sym typeface="Symbol" pitchFamily="18" charset="2"/>
              </a:rPr>
              <a:t> 0.05 </a:t>
            </a:r>
            <a:r>
              <a:rPr lang="en-US" altLang="en-US" sz="2000" dirty="0"/>
              <a:t>sec. </a:t>
            </a:r>
          </a:p>
          <a:p>
            <a:r>
              <a:rPr lang="en-US" altLang="en-US" sz="2000" dirty="0"/>
              <a:t>What is its speed?</a:t>
            </a:r>
            <a:endParaRPr lang="en-US" altLang="en-US" sz="2000" dirty="0">
              <a:sym typeface="Symbol" pitchFamily="18" charset="2"/>
            </a:endParaRPr>
          </a:p>
        </p:txBody>
      </p:sp>
      <p:pic>
        <p:nvPicPr>
          <p:cNvPr id="6" name="Picture 7" descr="how-smart-is-the-smart-car-ima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76113" y="5599113"/>
            <a:ext cx="2074862" cy="1258887"/>
          </a:xfrm>
          <a:prstGeom prst="rect">
            <a:avLst/>
          </a:prstGeom>
          <a:noFill/>
          <a:ln w="9525">
            <a:noFill/>
            <a:miter lim="800000"/>
            <a:headEnd/>
            <a:tailEnd/>
          </a:ln>
        </p:spPr>
      </p:pic>
      <p:pic>
        <p:nvPicPr>
          <p:cNvPr id="7" name="Picture 6" descr="https://media4.giphy.com/media/7K3p2z8Hh9QOI/200_s.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8186" y="3733800"/>
            <a:ext cx="1778426" cy="99911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800" y="228600"/>
            <a:ext cx="6400800" cy="1031478"/>
          </a:xfrm>
          <a:prstGeom prst="roundRect">
            <a:avLst>
              <a:gd name="adj" fmla="val 5818"/>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a:p>
        </p:txBody>
      </p:sp>
      <p:sp>
        <p:nvSpPr>
          <p:cNvPr id="9" name="Rounded Rectangle 8"/>
          <p:cNvSpPr/>
          <p:nvPr/>
        </p:nvSpPr>
        <p:spPr>
          <a:xfrm>
            <a:off x="76200" y="3048000"/>
            <a:ext cx="5562600" cy="809733"/>
          </a:xfrm>
          <a:prstGeom prst="roundRect">
            <a:avLst>
              <a:gd name="adj" fmla="val 5818"/>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a:p>
        </p:txBody>
      </p:sp>
      <p:sp>
        <p:nvSpPr>
          <p:cNvPr id="11" name="Rectangle 10"/>
          <p:cNvSpPr/>
          <p:nvPr/>
        </p:nvSpPr>
        <p:spPr>
          <a:xfrm>
            <a:off x="333554" y="4210014"/>
            <a:ext cx="5457645" cy="2246769"/>
          </a:xfrm>
          <a:prstGeom prst="rect">
            <a:avLst/>
          </a:prstGeom>
        </p:spPr>
        <p:txBody>
          <a:bodyPr wrap="square">
            <a:spAutoFit/>
          </a:bodyPr>
          <a:lstStyle/>
          <a:p>
            <a:pPr>
              <a:spcBef>
                <a:spcPct val="20000"/>
              </a:spcBef>
            </a:pPr>
            <a:r>
              <a:rPr lang="en-US" altLang="en-US" sz="2000" dirty="0">
                <a:solidFill>
                  <a:srgbClr val="000099"/>
                </a:solidFill>
                <a:latin typeface="Calibri"/>
              </a:rPr>
              <a:t>▪</a:t>
            </a:r>
            <a:r>
              <a:rPr lang="en-US" altLang="en-US" sz="2000" dirty="0">
                <a:solidFill>
                  <a:srgbClr val="000099"/>
                </a:solidFill>
              </a:rPr>
              <a:t> v= </a:t>
            </a:r>
            <a:r>
              <a:rPr lang="en-US" altLang="en-US" sz="2000" i="1" dirty="0">
                <a:solidFill>
                  <a:srgbClr val="000099"/>
                </a:solidFill>
              </a:rPr>
              <a:t>d/t</a:t>
            </a:r>
            <a:r>
              <a:rPr lang="en-US" altLang="en-US" sz="2000" dirty="0">
                <a:solidFill>
                  <a:srgbClr val="000099"/>
                </a:solidFill>
              </a:rPr>
              <a:t> = 64.7 / </a:t>
            </a:r>
            <a:r>
              <a:rPr lang="en-US" altLang="en-US" sz="2000" dirty="0">
                <a:solidFill>
                  <a:srgbClr val="000099"/>
                </a:solidFill>
                <a:sym typeface="Symbol" pitchFamily="18" charset="2"/>
              </a:rPr>
              <a:t>8.65 = 7.48 m</a:t>
            </a:r>
            <a:r>
              <a:rPr lang="en-US" altLang="en-US" sz="2000" baseline="-25000" dirty="0">
                <a:solidFill>
                  <a:srgbClr val="000099"/>
                </a:solidFill>
                <a:sym typeface="Symbol" pitchFamily="18" charset="2"/>
              </a:rPr>
              <a:t> </a:t>
            </a:r>
            <a:r>
              <a:rPr lang="en-US" altLang="en-US" sz="2000" dirty="0">
                <a:solidFill>
                  <a:srgbClr val="000099"/>
                </a:solidFill>
                <a:sym typeface="Symbol" pitchFamily="18" charset="2"/>
              </a:rPr>
              <a:t>s</a:t>
            </a:r>
            <a:r>
              <a:rPr lang="en-US" altLang="en-US" sz="2000" baseline="30000" dirty="0">
                <a:solidFill>
                  <a:srgbClr val="000099"/>
                </a:solidFill>
                <a:sym typeface="Symbol" pitchFamily="18" charset="2"/>
              </a:rPr>
              <a:t>-1</a:t>
            </a:r>
            <a:endParaRPr lang="en-US" altLang="en-US" sz="2000" i="1" dirty="0">
              <a:solidFill>
                <a:srgbClr val="000099"/>
              </a:solidFill>
            </a:endParaRPr>
          </a:p>
          <a:p>
            <a:pPr>
              <a:spcBef>
                <a:spcPct val="20000"/>
              </a:spcBef>
            </a:pPr>
            <a:r>
              <a:rPr lang="en-US" altLang="en-US" sz="2000" dirty="0">
                <a:solidFill>
                  <a:srgbClr val="000099"/>
                </a:solidFill>
                <a:latin typeface="Calibri"/>
                <a:cs typeface="Courier New" pitchFamily="49" charset="0"/>
              </a:rPr>
              <a:t>▪</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v/v</a:t>
            </a:r>
            <a:r>
              <a:rPr lang="en-US" altLang="en-US" sz="2000" dirty="0">
                <a:solidFill>
                  <a:srgbClr val="000099"/>
                </a:solidFill>
                <a:cs typeface="Courier New" pitchFamily="49" charset="0"/>
              </a:rPr>
              <a:t> = ∆</a:t>
            </a:r>
            <a:r>
              <a:rPr lang="en-US" altLang="en-US" sz="2000" i="1" dirty="0">
                <a:solidFill>
                  <a:srgbClr val="000099"/>
                </a:solidFill>
                <a:cs typeface="Courier New" pitchFamily="49" charset="0"/>
              </a:rPr>
              <a:t>d/d</a:t>
            </a:r>
            <a:r>
              <a:rPr lang="en-US" altLang="en-US" sz="2000" dirty="0">
                <a:solidFill>
                  <a:srgbClr val="000099"/>
                </a:solidFill>
                <a:cs typeface="Courier New" pitchFamily="49" charset="0"/>
              </a:rPr>
              <a:t> + ∆</a:t>
            </a:r>
            <a:r>
              <a:rPr lang="en-US" altLang="en-US" sz="2000" i="1" dirty="0">
                <a:solidFill>
                  <a:srgbClr val="000099"/>
                </a:solidFill>
                <a:cs typeface="Courier New" pitchFamily="49" charset="0"/>
              </a:rPr>
              <a:t>t/t </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 0</a:t>
            </a:r>
            <a:r>
              <a:rPr lang="en-US" altLang="en-US" sz="2000" dirty="0">
                <a:solidFill>
                  <a:srgbClr val="000099"/>
                </a:solidFill>
                <a:cs typeface="Courier New" pitchFamily="49" charset="0"/>
              </a:rPr>
              <a:t>.5/64.7 + .05/8.65 </a:t>
            </a:r>
          </a:p>
          <a:p>
            <a:pPr>
              <a:spcBef>
                <a:spcPct val="20000"/>
              </a:spcBef>
            </a:pP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v/v</a:t>
            </a:r>
            <a:r>
              <a:rPr lang="en-US" altLang="en-US" sz="2000" dirty="0">
                <a:solidFill>
                  <a:srgbClr val="000099"/>
                </a:solidFill>
                <a:cs typeface="Courier New" pitchFamily="49" charset="0"/>
              </a:rPr>
              <a:t> = 0.0135</a:t>
            </a:r>
            <a:endParaRPr lang="en-US" altLang="en-US" sz="2000" dirty="0">
              <a:solidFill>
                <a:srgbClr val="000099"/>
              </a:solidFill>
            </a:endParaRPr>
          </a:p>
          <a:p>
            <a:pPr>
              <a:spcBef>
                <a:spcPct val="20000"/>
              </a:spcBef>
            </a:pPr>
            <a:r>
              <a:rPr lang="en-US" altLang="en-US" sz="2000" dirty="0">
                <a:sym typeface="Symbol" pitchFamily="18" charset="2"/>
              </a:rPr>
              <a:t>▪ </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v/</a:t>
            </a:r>
            <a:r>
              <a:rPr lang="en-US" altLang="en-US" sz="2000" dirty="0">
                <a:solidFill>
                  <a:srgbClr val="000099"/>
                </a:solidFill>
                <a:cs typeface="Courier New" pitchFamily="49" charset="0"/>
              </a:rPr>
              <a:t>7.48</a:t>
            </a:r>
            <a:r>
              <a:rPr lang="en-US" altLang="en-US" sz="2000" dirty="0">
                <a:solidFill>
                  <a:srgbClr val="000099"/>
                </a:solidFill>
                <a:sym typeface="Symbol" pitchFamily="18" charset="2"/>
              </a:rPr>
              <a:t> </a:t>
            </a:r>
            <a:r>
              <a:rPr lang="en-US" altLang="en-US" sz="2000" dirty="0">
                <a:solidFill>
                  <a:srgbClr val="000099"/>
                </a:solidFill>
                <a:cs typeface="Courier New" pitchFamily="49" charset="0"/>
              </a:rPr>
              <a:t>= 0.0135</a:t>
            </a:r>
            <a:r>
              <a:rPr lang="en-US" altLang="en-US" sz="2000" dirty="0">
                <a:solidFill>
                  <a:srgbClr val="000099"/>
                </a:solidFill>
                <a:sym typeface="Symbol" pitchFamily="18" charset="2"/>
              </a:rPr>
              <a:t> </a:t>
            </a:r>
          </a:p>
          <a:p>
            <a:pPr>
              <a:spcBef>
                <a:spcPct val="20000"/>
              </a:spcBef>
            </a:pPr>
            <a:r>
              <a:rPr lang="en-US" altLang="en-US" sz="2000" dirty="0">
                <a:sym typeface="Symbol" pitchFamily="18" charset="2"/>
              </a:rPr>
              <a:t>▪ </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v </a:t>
            </a:r>
            <a:r>
              <a:rPr lang="en-US" altLang="en-US" sz="2000" dirty="0">
                <a:solidFill>
                  <a:srgbClr val="000099"/>
                </a:solidFill>
                <a:cs typeface="Courier New" pitchFamily="49" charset="0"/>
              </a:rPr>
              <a:t>=</a:t>
            </a:r>
            <a:r>
              <a:rPr lang="en-US" altLang="en-US" sz="2000" i="1" dirty="0">
                <a:solidFill>
                  <a:srgbClr val="000099"/>
                </a:solidFill>
                <a:cs typeface="Courier New" pitchFamily="49" charset="0"/>
              </a:rPr>
              <a:t> </a:t>
            </a:r>
            <a:r>
              <a:rPr lang="en-US" altLang="en-US" sz="2000" dirty="0">
                <a:solidFill>
                  <a:srgbClr val="000099"/>
                </a:solidFill>
                <a:cs typeface="Courier New" pitchFamily="49" charset="0"/>
              </a:rPr>
              <a:t>7.48( 0.0135 ) = 0.10 m</a:t>
            </a:r>
            <a:r>
              <a:rPr lang="en-US" altLang="en-US" sz="2000" baseline="-25000" dirty="0">
                <a:solidFill>
                  <a:srgbClr val="000099"/>
                </a:solidFill>
                <a:cs typeface="Courier New" pitchFamily="49" charset="0"/>
              </a:rPr>
              <a:t> </a:t>
            </a:r>
            <a:r>
              <a:rPr lang="en-US" altLang="en-US" sz="2000" dirty="0">
                <a:solidFill>
                  <a:srgbClr val="000099"/>
                </a:solidFill>
                <a:cs typeface="Courier New" pitchFamily="49" charset="0"/>
              </a:rPr>
              <a:t>s</a:t>
            </a:r>
            <a:r>
              <a:rPr lang="en-US" altLang="en-US" sz="2000" baseline="30000" dirty="0">
                <a:solidFill>
                  <a:srgbClr val="000099"/>
                </a:solidFill>
                <a:cs typeface="Courier New" pitchFamily="49" charset="0"/>
              </a:rPr>
              <a:t>-1</a:t>
            </a:r>
            <a:r>
              <a:rPr lang="en-US" altLang="en-US" sz="2000" dirty="0">
                <a:solidFill>
                  <a:srgbClr val="000099"/>
                </a:solidFill>
                <a:sym typeface="Symbol" pitchFamily="18" charset="2"/>
              </a:rPr>
              <a:t>.</a:t>
            </a:r>
          </a:p>
          <a:p>
            <a:pPr>
              <a:spcBef>
                <a:spcPct val="20000"/>
              </a:spcBef>
            </a:pPr>
            <a:r>
              <a:rPr lang="en-US" altLang="en-US" sz="2000" dirty="0">
                <a:sym typeface="Symbol" pitchFamily="18" charset="2"/>
              </a:rPr>
              <a:t>▪ </a:t>
            </a:r>
            <a:r>
              <a:rPr lang="en-US" altLang="en-US" sz="2000" dirty="0">
                <a:solidFill>
                  <a:srgbClr val="000099"/>
                </a:solidFill>
                <a:sym typeface="Symbol" pitchFamily="18" charset="2"/>
              </a:rPr>
              <a:t>Thus, the car is traveling at 7.5  0.1 m</a:t>
            </a:r>
            <a:r>
              <a:rPr lang="en-US" altLang="en-US" sz="2000" baseline="-25000" dirty="0">
                <a:solidFill>
                  <a:srgbClr val="000099"/>
                </a:solidFill>
                <a:sym typeface="Symbol" pitchFamily="18" charset="2"/>
              </a:rPr>
              <a:t> </a:t>
            </a:r>
            <a:r>
              <a:rPr lang="en-US" altLang="en-US" sz="2000" dirty="0">
                <a:solidFill>
                  <a:srgbClr val="000099"/>
                </a:solidFill>
                <a:sym typeface="Symbol" pitchFamily="18" charset="2"/>
              </a:rPr>
              <a:t>s</a:t>
            </a:r>
            <a:r>
              <a:rPr lang="en-US" altLang="en-US" sz="2000" baseline="30000" dirty="0">
                <a:solidFill>
                  <a:srgbClr val="000099"/>
                </a:solidFill>
                <a:sym typeface="Symbol" pitchFamily="18" charset="2"/>
              </a:rPr>
              <a:t>-1</a:t>
            </a:r>
            <a:r>
              <a:rPr lang="en-US" altLang="en-US" sz="2000" dirty="0">
                <a:solidFill>
                  <a:srgbClr val="000099"/>
                </a:solidFill>
                <a:sym typeface="Symbol" pitchFamily="18" charset="2"/>
              </a:rPr>
              <a:t>.</a:t>
            </a:r>
            <a:endParaRPr lang="en-US" sz="2000" dirty="0">
              <a:solidFill>
                <a:srgbClr val="000099"/>
              </a:solidFill>
            </a:endParaRPr>
          </a:p>
        </p:txBody>
      </p:sp>
    </p:spTree>
    <p:extLst>
      <p:ext uri="{BB962C8B-B14F-4D97-AF65-F5344CB8AC3E}">
        <p14:creationId xmlns:p14="http://schemas.microsoft.com/office/powerpoint/2010/main" val="217764754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Effect transition="in" filter="fade">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2" presetClass="entr" presetSubtype="8" decel="5000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0-#ppt_w/2"/>
                                          </p:val>
                                        </p:tav>
                                        <p:tav tm="100000">
                                          <p:val>
                                            <p:strVal val="#ppt_x"/>
                                          </p:val>
                                        </p:tav>
                                      </p:tavLst>
                                    </p:anim>
                                    <p:anim calcmode="lin" valueType="num">
                                      <p:cBhvr additive="base">
                                        <p:cTn id="29" dur="75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ar brake skid.wav"/>
                                        </p:tgtEl>
                                      </p:cMediaNode>
                                    </p:audio>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734" y="247757"/>
            <a:ext cx="6637266" cy="1677027"/>
          </a:xfrm>
          <a:prstGeom prst="rect">
            <a:avLst/>
          </a:prstGeom>
          <a:noFill/>
          <a:ln w="9525">
            <a:noFill/>
            <a:miter lim="800000"/>
            <a:headEnd/>
            <a:tailEnd/>
          </a:ln>
        </p:spPr>
      </p:pic>
      <p:sp>
        <p:nvSpPr>
          <p:cNvPr id="3" name="Oval 5"/>
          <p:cNvSpPr>
            <a:spLocks noChangeArrowheads="1"/>
          </p:cNvSpPr>
          <p:nvPr/>
        </p:nvSpPr>
        <p:spPr bwMode="auto">
          <a:xfrm>
            <a:off x="4024438" y="1601258"/>
            <a:ext cx="349250" cy="349250"/>
          </a:xfrm>
          <a:prstGeom prst="ellipse">
            <a:avLst/>
          </a:prstGeom>
          <a:noFill/>
          <a:ln w="9525">
            <a:solidFill>
              <a:srgbClr val="FF0000"/>
            </a:solidFill>
            <a:round/>
            <a:headEnd/>
            <a:tailEnd/>
          </a:ln>
        </p:spPr>
        <p:txBody>
          <a:bodyPr wrap="none" anchor="ctr"/>
          <a:lstStyle/>
          <a:p>
            <a:endParaRPr lang="en-US"/>
          </a:p>
        </p:txBody>
      </p:sp>
      <p:sp>
        <p:nvSpPr>
          <p:cNvPr id="4" name="Rectangle 3"/>
          <p:cNvSpPr/>
          <p:nvPr/>
        </p:nvSpPr>
        <p:spPr>
          <a:xfrm>
            <a:off x="601734" y="2133600"/>
            <a:ext cx="4572000" cy="1064907"/>
          </a:xfrm>
          <a:prstGeom prst="rect">
            <a:avLst/>
          </a:prstGeom>
        </p:spPr>
        <p:txBody>
          <a:bodyPr>
            <a:spAutoFit/>
          </a:bodyPr>
          <a:lstStyle/>
          <a:p>
            <a:pPr>
              <a:spcBef>
                <a:spcPct val="20000"/>
              </a:spcBef>
            </a:pPr>
            <a:r>
              <a:rPr lang="en-US" altLang="en-US" dirty="0">
                <a:solidFill>
                  <a:srgbClr val="000099"/>
                </a:solidFill>
                <a:sym typeface="Symbol" pitchFamily="18" charset="2"/>
              </a:rPr>
              <a:t>▪ </a:t>
            </a:r>
            <a:r>
              <a:rPr lang="en-US" altLang="en-US" dirty="0">
                <a:solidFill>
                  <a:srgbClr val="000099"/>
                </a:solidFill>
              </a:rPr>
              <a:t>∆</a:t>
            </a:r>
            <a:r>
              <a:rPr lang="en-US" altLang="en-US" i="1" dirty="0">
                <a:solidFill>
                  <a:srgbClr val="000099"/>
                </a:solidFill>
              </a:rPr>
              <a:t>F / F</a:t>
            </a:r>
            <a:r>
              <a:rPr lang="en-US" altLang="en-US" dirty="0">
                <a:solidFill>
                  <a:srgbClr val="000099"/>
                </a:solidFill>
              </a:rPr>
              <a:t> = 0.2</a:t>
            </a:r>
            <a:r>
              <a:rPr lang="en-US" altLang="en-US" i="1" dirty="0">
                <a:solidFill>
                  <a:srgbClr val="000099"/>
                </a:solidFill>
              </a:rPr>
              <a:t> / </a:t>
            </a:r>
            <a:r>
              <a:rPr lang="en-US" altLang="en-US" dirty="0">
                <a:solidFill>
                  <a:srgbClr val="000099"/>
                </a:solidFill>
              </a:rPr>
              <a:t>10 =  0.02 = 2%.</a:t>
            </a:r>
          </a:p>
          <a:p>
            <a:pPr>
              <a:spcBef>
                <a:spcPct val="20000"/>
              </a:spcBef>
            </a:pPr>
            <a:r>
              <a:rPr lang="en-US" altLang="en-US" dirty="0">
                <a:solidFill>
                  <a:srgbClr val="000099"/>
                </a:solidFill>
                <a:sym typeface="Symbol" pitchFamily="18" charset="2"/>
              </a:rPr>
              <a:t>▪ </a:t>
            </a:r>
            <a:r>
              <a:rPr lang="en-US" altLang="en-US" dirty="0">
                <a:solidFill>
                  <a:srgbClr val="000099"/>
                </a:solidFill>
              </a:rPr>
              <a:t>∆</a:t>
            </a:r>
            <a:r>
              <a:rPr lang="en-US" altLang="en-US" i="1" dirty="0">
                <a:solidFill>
                  <a:srgbClr val="000099"/>
                </a:solidFill>
              </a:rPr>
              <a:t>m / m</a:t>
            </a:r>
            <a:r>
              <a:rPr lang="en-US" altLang="en-US" dirty="0">
                <a:solidFill>
                  <a:srgbClr val="000099"/>
                </a:solidFill>
              </a:rPr>
              <a:t> = 0.1</a:t>
            </a:r>
            <a:r>
              <a:rPr lang="en-US" altLang="en-US" i="1" dirty="0">
                <a:solidFill>
                  <a:srgbClr val="000099"/>
                </a:solidFill>
              </a:rPr>
              <a:t> / </a:t>
            </a:r>
            <a:r>
              <a:rPr lang="en-US" altLang="en-US" dirty="0">
                <a:solidFill>
                  <a:srgbClr val="000099"/>
                </a:solidFill>
              </a:rPr>
              <a:t>2 =  0.05 = 5%.</a:t>
            </a:r>
          </a:p>
          <a:p>
            <a:pPr>
              <a:spcBef>
                <a:spcPct val="20000"/>
              </a:spcBef>
            </a:pPr>
            <a:r>
              <a:rPr lang="en-US" altLang="en-US" dirty="0">
                <a:solidFill>
                  <a:srgbClr val="000099"/>
                </a:solidFill>
                <a:sym typeface="Symbol" pitchFamily="18" charset="2"/>
              </a:rPr>
              <a:t>▪ </a:t>
            </a:r>
            <a:r>
              <a:rPr lang="en-US" altLang="en-US" dirty="0">
                <a:solidFill>
                  <a:srgbClr val="000099"/>
                </a:solidFill>
              </a:rPr>
              <a:t>∆</a:t>
            </a:r>
            <a:r>
              <a:rPr lang="en-US" altLang="en-US" i="1" dirty="0">
                <a:solidFill>
                  <a:srgbClr val="000099"/>
                </a:solidFill>
              </a:rPr>
              <a:t>a / a</a:t>
            </a:r>
            <a:r>
              <a:rPr lang="en-US" altLang="en-US" dirty="0">
                <a:solidFill>
                  <a:srgbClr val="000099"/>
                </a:solidFill>
              </a:rPr>
              <a:t> = ∆</a:t>
            </a:r>
            <a:r>
              <a:rPr lang="en-US" altLang="en-US" i="1" dirty="0">
                <a:solidFill>
                  <a:srgbClr val="000099"/>
                </a:solidFill>
              </a:rPr>
              <a:t>F / F</a:t>
            </a:r>
            <a:r>
              <a:rPr lang="en-US" altLang="en-US" dirty="0">
                <a:solidFill>
                  <a:srgbClr val="000099"/>
                </a:solidFill>
              </a:rPr>
              <a:t> + ∆</a:t>
            </a:r>
            <a:r>
              <a:rPr lang="en-US" altLang="en-US" i="1" dirty="0">
                <a:solidFill>
                  <a:srgbClr val="000099"/>
                </a:solidFill>
              </a:rPr>
              <a:t>m / m</a:t>
            </a:r>
            <a:r>
              <a:rPr lang="en-US" altLang="en-US" dirty="0">
                <a:solidFill>
                  <a:srgbClr val="000099"/>
                </a:solidFill>
              </a:rPr>
              <a:t> = 2% + 5% = 7%.</a:t>
            </a:r>
          </a:p>
        </p:txBody>
      </p:sp>
      <p:pic>
        <p:nvPicPr>
          <p:cNvPr id="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9889" y="3591594"/>
            <a:ext cx="7670800" cy="1316037"/>
          </a:xfrm>
          <a:prstGeom prst="rect">
            <a:avLst/>
          </a:prstGeom>
          <a:noFill/>
          <a:ln w="9525">
            <a:noFill/>
            <a:miter lim="800000"/>
            <a:headEnd/>
            <a:tailEnd/>
          </a:ln>
        </p:spPr>
      </p:pic>
      <p:sp>
        <p:nvSpPr>
          <p:cNvPr id="6" name="Oval 5"/>
          <p:cNvSpPr>
            <a:spLocks noChangeArrowheads="1"/>
          </p:cNvSpPr>
          <p:nvPr/>
        </p:nvSpPr>
        <p:spPr bwMode="auto">
          <a:xfrm>
            <a:off x="4724376" y="4547269"/>
            <a:ext cx="349250" cy="349250"/>
          </a:xfrm>
          <a:prstGeom prst="ellipse">
            <a:avLst/>
          </a:prstGeom>
          <a:noFill/>
          <a:ln w="9525">
            <a:solidFill>
              <a:srgbClr val="FF0000"/>
            </a:solidFill>
            <a:round/>
            <a:headEnd/>
            <a:tailEnd/>
          </a:ln>
        </p:spPr>
        <p:txBody>
          <a:bodyPr wrap="none" anchor="ctr"/>
          <a:lstStyle/>
          <a:p>
            <a:endParaRPr lang="en-US"/>
          </a:p>
        </p:txBody>
      </p:sp>
      <p:sp>
        <p:nvSpPr>
          <p:cNvPr id="7" name="Rectangle 6"/>
          <p:cNvSpPr/>
          <p:nvPr/>
        </p:nvSpPr>
        <p:spPr>
          <a:xfrm>
            <a:off x="685800" y="5285787"/>
            <a:ext cx="4572000" cy="1064907"/>
          </a:xfrm>
          <a:prstGeom prst="rect">
            <a:avLst/>
          </a:prstGeom>
        </p:spPr>
        <p:txBody>
          <a:bodyPr>
            <a:spAutoFit/>
          </a:bodyPr>
          <a:lstStyle/>
          <a:p>
            <a:pPr>
              <a:spcBef>
                <a:spcPct val="20000"/>
              </a:spcBef>
            </a:pPr>
            <a:r>
              <a:rPr lang="en-US" altLang="en-US" dirty="0">
                <a:solidFill>
                  <a:srgbClr val="000099"/>
                </a:solidFill>
                <a:sym typeface="Symbol" pitchFamily="18" charset="2"/>
              </a:rPr>
              <a:t>▪ </a:t>
            </a:r>
            <a:r>
              <a:rPr lang="en-US" altLang="en-US" dirty="0">
                <a:solidFill>
                  <a:srgbClr val="000099"/>
                </a:solidFill>
              </a:rPr>
              <a:t>∆</a:t>
            </a:r>
            <a:r>
              <a:rPr lang="en-US" altLang="en-US" i="1" dirty="0">
                <a:solidFill>
                  <a:srgbClr val="000099"/>
                </a:solidFill>
              </a:rPr>
              <a:t>r / r</a:t>
            </a:r>
            <a:r>
              <a:rPr lang="en-US" altLang="en-US" dirty="0">
                <a:solidFill>
                  <a:srgbClr val="000099"/>
                </a:solidFill>
              </a:rPr>
              <a:t> = 0.5</a:t>
            </a:r>
            <a:r>
              <a:rPr lang="en-US" altLang="en-US" i="1" dirty="0">
                <a:solidFill>
                  <a:srgbClr val="000099"/>
                </a:solidFill>
              </a:rPr>
              <a:t> / </a:t>
            </a:r>
            <a:r>
              <a:rPr lang="en-US" altLang="en-US" dirty="0">
                <a:solidFill>
                  <a:srgbClr val="000099"/>
                </a:solidFill>
              </a:rPr>
              <a:t>10 =  0.05 = 5%.</a:t>
            </a:r>
          </a:p>
          <a:p>
            <a:pPr>
              <a:spcBef>
                <a:spcPct val="20000"/>
              </a:spcBef>
            </a:pPr>
            <a:r>
              <a:rPr lang="en-US" altLang="en-US" dirty="0">
                <a:solidFill>
                  <a:srgbClr val="000099"/>
                </a:solidFill>
                <a:sym typeface="Symbol" pitchFamily="18" charset="2"/>
              </a:rPr>
              <a:t>▪ </a:t>
            </a:r>
            <a:r>
              <a:rPr lang="en-US" altLang="en-US" i="1" dirty="0">
                <a:solidFill>
                  <a:srgbClr val="000099"/>
                </a:solidFill>
              </a:rPr>
              <a:t>A</a:t>
            </a:r>
            <a:r>
              <a:rPr lang="en-US" altLang="en-US" dirty="0">
                <a:solidFill>
                  <a:srgbClr val="000099"/>
                </a:solidFill>
              </a:rPr>
              <a:t> = </a:t>
            </a:r>
            <a:r>
              <a:rPr lang="en-US" altLang="en-US" dirty="0">
                <a:solidFill>
                  <a:srgbClr val="000099"/>
                </a:solidFill>
                <a:sym typeface="Symbol" pitchFamily="18" charset="2"/>
              </a:rPr>
              <a:t></a:t>
            </a:r>
            <a:r>
              <a:rPr lang="en-US" altLang="en-US" i="1" dirty="0">
                <a:solidFill>
                  <a:srgbClr val="000099"/>
                </a:solidFill>
                <a:sym typeface="Symbol" pitchFamily="18" charset="2"/>
              </a:rPr>
              <a:t>r</a:t>
            </a:r>
            <a:r>
              <a:rPr lang="en-US" altLang="en-US" baseline="30000" dirty="0">
                <a:solidFill>
                  <a:srgbClr val="000099"/>
                </a:solidFill>
                <a:sym typeface="Symbol" pitchFamily="18" charset="2"/>
              </a:rPr>
              <a:t>2</a:t>
            </a:r>
            <a:r>
              <a:rPr lang="en-US" altLang="en-US" dirty="0">
                <a:solidFill>
                  <a:srgbClr val="000099"/>
                </a:solidFill>
                <a:sym typeface="Symbol" pitchFamily="18" charset="2"/>
              </a:rPr>
              <a:t>.</a:t>
            </a:r>
            <a:endParaRPr lang="en-US" altLang="en-US" i="1" dirty="0">
              <a:solidFill>
                <a:srgbClr val="000099"/>
              </a:solidFill>
              <a:sym typeface="Symbol" pitchFamily="18" charset="2"/>
            </a:endParaRPr>
          </a:p>
          <a:p>
            <a:pPr>
              <a:spcBef>
                <a:spcPct val="20000"/>
              </a:spcBef>
            </a:pPr>
            <a:r>
              <a:rPr lang="en-US" altLang="en-US" dirty="0">
                <a:solidFill>
                  <a:srgbClr val="000099"/>
                </a:solidFill>
                <a:sym typeface="Symbol" pitchFamily="18" charset="2"/>
              </a:rPr>
              <a:t>▪ </a:t>
            </a:r>
            <a:r>
              <a:rPr lang="en-US" altLang="en-US" dirty="0">
                <a:solidFill>
                  <a:srgbClr val="000099"/>
                </a:solidFill>
              </a:rPr>
              <a:t>∆</a:t>
            </a:r>
            <a:r>
              <a:rPr lang="en-US" altLang="en-US" i="1" dirty="0">
                <a:solidFill>
                  <a:srgbClr val="000099"/>
                </a:solidFill>
              </a:rPr>
              <a:t>A/A</a:t>
            </a:r>
            <a:r>
              <a:rPr lang="en-US" altLang="en-US" dirty="0">
                <a:solidFill>
                  <a:srgbClr val="000099"/>
                </a:solidFill>
              </a:rPr>
              <a:t> = ∆</a:t>
            </a:r>
            <a:r>
              <a:rPr lang="en-US" altLang="en-US" i="1" dirty="0">
                <a:solidFill>
                  <a:srgbClr val="000099"/>
                </a:solidFill>
              </a:rPr>
              <a:t>r/r</a:t>
            </a:r>
            <a:r>
              <a:rPr lang="en-US" altLang="en-US" dirty="0">
                <a:solidFill>
                  <a:srgbClr val="000099"/>
                </a:solidFill>
              </a:rPr>
              <a:t> + ∆</a:t>
            </a:r>
            <a:r>
              <a:rPr lang="en-US" altLang="en-US" i="1" dirty="0">
                <a:solidFill>
                  <a:srgbClr val="000099"/>
                </a:solidFill>
              </a:rPr>
              <a:t>r/r</a:t>
            </a:r>
            <a:r>
              <a:rPr lang="en-US" altLang="en-US" dirty="0">
                <a:solidFill>
                  <a:srgbClr val="000099"/>
                </a:solidFill>
              </a:rPr>
              <a:t> = 5% + 5% = 10%.</a:t>
            </a:r>
          </a:p>
        </p:txBody>
      </p:sp>
    </p:spTree>
    <p:extLst>
      <p:ext uri="{BB962C8B-B14F-4D97-AF65-F5344CB8AC3E}">
        <p14:creationId xmlns:p14="http://schemas.microsoft.com/office/powerpoint/2010/main" val="1343438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50" fill="hold"/>
                                        <p:tgtEl>
                                          <p:spTgt spid="6"/>
                                        </p:tgtEl>
                                        <p:attrNameLst>
                                          <p:attrName>ppt_x</p:attrName>
                                        </p:attrNameLst>
                                      </p:cBhvr>
                                      <p:tavLst>
                                        <p:tav tm="0">
                                          <p:val>
                                            <p:strVal val="#ppt_x"/>
                                          </p:val>
                                        </p:tav>
                                        <p:tav tm="100000">
                                          <p:val>
                                            <p:strVal val="#ppt_x"/>
                                          </p:val>
                                        </p:tav>
                                      </p:tavLst>
                                    </p:anim>
                                    <p:anim calcmode="lin" valueType="num">
                                      <p:cBhvr additive="base">
                                        <p:cTn id="26"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8755"/>
            <a:ext cx="1701107"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rPr>
              <a:t>LINEARIZATION </a:t>
            </a:r>
          </a:p>
        </p:txBody>
      </p:sp>
      <p:sp>
        <p:nvSpPr>
          <p:cNvPr id="3" name="Rectangle 2"/>
          <p:cNvSpPr/>
          <p:nvPr/>
        </p:nvSpPr>
        <p:spPr>
          <a:xfrm>
            <a:off x="304800" y="398087"/>
            <a:ext cx="8534400" cy="1323439"/>
          </a:xfrm>
          <a:prstGeom prst="rect">
            <a:avLst/>
          </a:prstGeom>
        </p:spPr>
        <p:txBody>
          <a:bodyPr wrap="square">
            <a:spAutoFit/>
          </a:bodyPr>
          <a:lstStyle/>
          <a:p>
            <a:r>
              <a:rPr lang="en-US" sz="1600" dirty="0">
                <a:solidFill>
                  <a:srgbClr val="660066"/>
                </a:solidFill>
              </a:rPr>
              <a:t>The area where students struggle is </a:t>
            </a:r>
            <a:r>
              <a:rPr lang="en-US" sz="1600" u="sng" dirty="0">
                <a:solidFill>
                  <a:srgbClr val="660066"/>
                </a:solidFill>
              </a:rPr>
              <a:t>linearizing</a:t>
            </a:r>
            <a:r>
              <a:rPr lang="en-US" sz="1600" dirty="0">
                <a:solidFill>
                  <a:srgbClr val="660066"/>
                </a:solidFill>
              </a:rPr>
              <a:t> data. </a:t>
            </a:r>
          </a:p>
          <a:p>
            <a:r>
              <a:rPr lang="en-US" sz="1600" dirty="0">
                <a:solidFill>
                  <a:srgbClr val="660066"/>
                </a:solidFill>
              </a:rPr>
              <a:t>Linearizing a graph means to adjust the variables so that a curved  graph turns into a straight-line graph. This does not mean to fit the curved data points with a straight line. Rather, it means to modify one of the variables in some manner such that when the data are graphed using this new data set, the resulting data points will appear to lie in a straight line. </a:t>
            </a:r>
          </a:p>
        </p:txBody>
      </p:sp>
      <p:sp>
        <p:nvSpPr>
          <p:cNvPr id="4" name="Rectangle 3"/>
          <p:cNvSpPr/>
          <p:nvPr/>
        </p:nvSpPr>
        <p:spPr>
          <a:xfrm>
            <a:off x="381000" y="1725839"/>
            <a:ext cx="7924800" cy="830997"/>
          </a:xfrm>
          <a:prstGeom prst="rect">
            <a:avLst/>
          </a:prstGeom>
        </p:spPr>
        <p:txBody>
          <a:bodyPr wrap="square">
            <a:spAutoFit/>
          </a:bodyPr>
          <a:lstStyle/>
          <a:p>
            <a:r>
              <a:rPr lang="en-US" sz="1600" dirty="0">
                <a:solidFill>
                  <a:srgbClr val="660066"/>
                </a:solidFill>
              </a:rPr>
              <a:t>The significance of “linearizing” data</a:t>
            </a:r>
          </a:p>
          <a:p>
            <a:r>
              <a:rPr lang="en-US" sz="1600" dirty="0">
                <a:solidFill>
                  <a:srgbClr val="660066"/>
                </a:solidFill>
              </a:rPr>
              <a:t>A linear best fit to the data can give information from the slope and the intercept open to the physical interpretation for the students who are not in calculus. </a:t>
            </a:r>
          </a:p>
        </p:txBody>
      </p:sp>
      <p:sp>
        <p:nvSpPr>
          <p:cNvPr id="5" name="Rectangle 4"/>
          <p:cNvSpPr/>
          <p:nvPr/>
        </p:nvSpPr>
        <p:spPr>
          <a:xfrm>
            <a:off x="501806" y="2667000"/>
            <a:ext cx="8489793" cy="323165"/>
          </a:xfrm>
          <a:prstGeom prst="rect">
            <a:avLst/>
          </a:prstGeom>
        </p:spPr>
        <p:txBody>
          <a:bodyPr wrap="square">
            <a:spAutoFit/>
          </a:bodyPr>
          <a:lstStyle/>
          <a:p>
            <a:r>
              <a:rPr lang="en-US" sz="1500" dirty="0"/>
              <a:t>EX: The time period T of oscillation of a mass m suspended from a vertical spring is given by the expression</a:t>
            </a:r>
          </a:p>
        </p:txBody>
      </p:sp>
      <mc:AlternateContent xmlns:mc="http://schemas.openxmlformats.org/markup-compatibility/2006" xmlns:a14="http://schemas.microsoft.com/office/drawing/2010/main">
        <mc:Choice Requires="a14">
          <p:sp>
            <p:nvSpPr>
              <p:cNvPr id="6" name="Rectangle 5"/>
              <p:cNvSpPr/>
              <p:nvPr/>
            </p:nvSpPr>
            <p:spPr>
              <a:xfrm>
                <a:off x="3106844" y="2895600"/>
                <a:ext cx="1194494" cy="593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a:rPr>
                        <m:t>𝑇</m:t>
                      </m:r>
                      <m:r>
                        <a:rPr lang="en-US" sz="1600" b="0" i="1" smtClean="0">
                          <a:solidFill>
                            <a:schemeClr val="tx1"/>
                          </a:solidFill>
                          <a:latin typeface="Cambria Math"/>
                        </a:rPr>
                        <m:t>=2</m:t>
                      </m:r>
                      <m:r>
                        <a:rPr lang="en-US" sz="1600" b="0" i="1" smtClean="0">
                          <a:solidFill>
                            <a:schemeClr val="tx1"/>
                          </a:solidFill>
                          <a:latin typeface="Cambria Math"/>
                        </a:rPr>
                        <m:t>𝜋</m:t>
                      </m:r>
                      <m:rad>
                        <m:radPr>
                          <m:degHide m:val="on"/>
                          <m:ctrlPr>
                            <a:rPr lang="en-US" sz="1600" i="1">
                              <a:solidFill>
                                <a:schemeClr val="tx1"/>
                              </a:solidFill>
                              <a:latin typeface="Cambria Math" panose="02040503050406030204" pitchFamily="18" charset="0"/>
                            </a:rPr>
                          </m:ctrlPr>
                        </m:radPr>
                        <m:deg/>
                        <m:e>
                          <m:f>
                            <m:fPr>
                              <m:ctrlPr>
                                <a:rPr lang="en-US" sz="1600" i="1">
                                  <a:solidFill>
                                    <a:schemeClr val="tx1"/>
                                  </a:solidFill>
                                  <a:latin typeface="Cambria Math" panose="02040503050406030204" pitchFamily="18" charset="0"/>
                                </a:rPr>
                              </m:ctrlPr>
                            </m:fPr>
                            <m:num>
                              <m:r>
                                <a:rPr lang="en-US" sz="1600" b="0" i="1">
                                  <a:solidFill>
                                    <a:schemeClr val="tx1"/>
                                  </a:solidFill>
                                  <a:latin typeface="Cambria Math"/>
                                </a:rPr>
                                <m:t>𝑚</m:t>
                              </m:r>
                            </m:num>
                            <m:den>
                              <m:r>
                                <a:rPr lang="en-US" sz="1600" b="0" i="1">
                                  <a:solidFill>
                                    <a:schemeClr val="tx1"/>
                                  </a:solidFill>
                                  <a:latin typeface="Cambria Math"/>
                                </a:rPr>
                                <m:t>𝑘</m:t>
                              </m:r>
                            </m:den>
                          </m:f>
                        </m:e>
                      </m:rad>
                    </m:oMath>
                  </m:oMathPara>
                </a14:m>
                <a:endParaRPr lang="en-US" sz="16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106844" y="2895600"/>
                <a:ext cx="1194494" cy="5934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7832" y="3489032"/>
                <a:ext cx="7592749" cy="800347"/>
              </a:xfrm>
              <a:prstGeom prst="rect">
                <a:avLst/>
              </a:prstGeom>
            </p:spPr>
            <p:txBody>
              <a:bodyPr wrap="square">
                <a:spAutoFit/>
              </a:bodyPr>
              <a:lstStyle/>
              <a:p>
                <a:r>
                  <a:rPr lang="en-US" sz="1600" dirty="0">
                    <a:solidFill>
                      <a:schemeClr val="tx1"/>
                    </a:solidFill>
                  </a:rPr>
                  <a:t>Where </a:t>
                </a:r>
                <a:r>
                  <a:rPr lang="en-US" sz="1600" i="1" dirty="0">
                    <a:solidFill>
                      <a:schemeClr val="tx1"/>
                    </a:solidFill>
                  </a:rPr>
                  <a:t>k</a:t>
                </a:r>
                <a:r>
                  <a:rPr lang="en-US" sz="1600" dirty="0">
                    <a:solidFill>
                      <a:schemeClr val="tx1"/>
                    </a:solidFill>
                  </a:rPr>
                  <a:t> is a constant. Which one of the following will give rise to a straight-line graph?</a:t>
                </a:r>
              </a:p>
              <a:p>
                <a:pPr>
                  <a:lnSpc>
                    <a:spcPts val="1500"/>
                  </a:lnSpc>
                </a:pPr>
                <a:r>
                  <a:rPr lang="en-US" sz="1600" dirty="0">
                    <a:solidFill>
                      <a:schemeClr val="tx1"/>
                    </a:solidFill>
                  </a:rPr>
                  <a:t> </a:t>
                </a:r>
              </a:p>
              <a:p>
                <a:pPr lvl="0"/>
                <a:r>
                  <a:rPr lang="en-US" sz="1600" dirty="0">
                    <a:solidFill>
                      <a:schemeClr val="tx1"/>
                    </a:solidFill>
                  </a:rPr>
                  <a:t>A. </a:t>
                </a:r>
                <a14:m>
                  <m:oMath xmlns:m="http://schemas.openxmlformats.org/officeDocument/2006/math">
                    <m:sSup>
                      <m:sSupPr>
                        <m:ctrlPr>
                          <a:rPr lang="en-US" sz="1600" i="1">
                            <a:solidFill>
                              <a:schemeClr val="tx1"/>
                            </a:solidFill>
                            <a:latin typeface="Cambria Math" panose="02040503050406030204" pitchFamily="18" charset="0"/>
                          </a:rPr>
                        </m:ctrlPr>
                      </m:sSupPr>
                      <m:e>
                        <m:r>
                          <a:rPr lang="en-US" sz="1600" b="0" i="1">
                            <a:solidFill>
                              <a:schemeClr val="tx1"/>
                            </a:solidFill>
                            <a:latin typeface="Cambria Math"/>
                          </a:rPr>
                          <m:t>𝑇</m:t>
                        </m:r>
                      </m:e>
                      <m:sup>
                        <m:r>
                          <a:rPr lang="en-US" sz="1600" b="0" i="1">
                            <a:solidFill>
                              <a:schemeClr val="tx1"/>
                            </a:solidFill>
                            <a:latin typeface="Cambria Math"/>
                          </a:rPr>
                          <m:t>2</m:t>
                        </m:r>
                      </m:sup>
                    </m:sSup>
                  </m:oMath>
                </a14:m>
                <a:r>
                  <a:rPr lang="en-US" sz="1600" dirty="0">
                    <a:solidFill>
                      <a:schemeClr val="tx1"/>
                    </a:solidFill>
                  </a:rPr>
                  <a:t> against m	B. </a:t>
                </a:r>
                <a14:m>
                  <m:oMath xmlns:m="http://schemas.openxmlformats.org/officeDocument/2006/math">
                    <m:rad>
                      <m:radPr>
                        <m:degHide m:val="on"/>
                        <m:ctrlPr>
                          <a:rPr lang="en-US" sz="1600" i="1">
                            <a:solidFill>
                              <a:schemeClr val="tx1"/>
                            </a:solidFill>
                            <a:latin typeface="Cambria Math" panose="02040503050406030204" pitchFamily="18" charset="0"/>
                          </a:rPr>
                        </m:ctrlPr>
                      </m:radPr>
                      <m:deg/>
                      <m:e>
                        <m:r>
                          <a:rPr lang="en-US" sz="1600" i="1">
                            <a:solidFill>
                              <a:schemeClr val="tx1"/>
                            </a:solidFill>
                            <a:latin typeface="Cambria Math"/>
                          </a:rPr>
                          <m:t>𝑇</m:t>
                        </m:r>
                      </m:e>
                    </m:rad>
                  </m:oMath>
                </a14:m>
                <a:r>
                  <a:rPr lang="en-US" sz="1600" dirty="0">
                    <a:solidFill>
                      <a:schemeClr val="tx1"/>
                    </a:solidFill>
                  </a:rPr>
                  <a:t> against </a:t>
                </a:r>
                <a14:m>
                  <m:oMath xmlns:m="http://schemas.openxmlformats.org/officeDocument/2006/math">
                    <m:rad>
                      <m:radPr>
                        <m:degHide m:val="on"/>
                        <m:ctrlPr>
                          <a:rPr lang="en-US" sz="1600" i="1">
                            <a:solidFill>
                              <a:schemeClr val="tx1"/>
                            </a:solidFill>
                            <a:latin typeface="Cambria Math" panose="02040503050406030204" pitchFamily="18" charset="0"/>
                          </a:rPr>
                        </m:ctrlPr>
                      </m:radPr>
                      <m:deg/>
                      <m:e>
                        <m:r>
                          <a:rPr lang="en-US" sz="1600" i="1">
                            <a:solidFill>
                              <a:schemeClr val="tx1"/>
                            </a:solidFill>
                            <a:latin typeface="Cambria Math"/>
                          </a:rPr>
                          <m:t>𝑚</m:t>
                        </m:r>
                      </m:e>
                    </m:rad>
                  </m:oMath>
                </a14:m>
                <a:r>
                  <a:rPr lang="en-US" sz="1600" dirty="0">
                    <a:solidFill>
                      <a:schemeClr val="tx1"/>
                    </a:solidFill>
                  </a:rPr>
                  <a:t> 	C.   T against m	D. </a:t>
                </a:r>
                <a14:m>
                  <m:oMath xmlns:m="http://schemas.openxmlformats.org/officeDocument/2006/math">
                    <m:rad>
                      <m:radPr>
                        <m:degHide m:val="on"/>
                        <m:ctrlPr>
                          <a:rPr lang="en-US" sz="1600" i="1">
                            <a:solidFill>
                              <a:schemeClr val="tx1"/>
                            </a:solidFill>
                            <a:latin typeface="Cambria Math" panose="02040503050406030204" pitchFamily="18" charset="0"/>
                          </a:rPr>
                        </m:ctrlPr>
                      </m:radPr>
                      <m:deg/>
                      <m:e>
                        <m:r>
                          <a:rPr lang="en-US" sz="1600" i="1">
                            <a:solidFill>
                              <a:schemeClr val="tx1"/>
                            </a:solidFill>
                            <a:latin typeface="Cambria Math"/>
                          </a:rPr>
                          <m:t>𝑇</m:t>
                        </m:r>
                      </m:e>
                    </m:rad>
                  </m:oMath>
                </a14:m>
                <a:r>
                  <a:rPr lang="en-US" sz="1600" dirty="0">
                    <a:solidFill>
                      <a:schemeClr val="tx1"/>
                    </a:solidFill>
                  </a:rPr>
                  <a:t> against m</a:t>
                </a:r>
              </a:p>
            </p:txBody>
          </p:sp>
        </mc:Choice>
        <mc:Fallback xmlns="">
          <p:sp>
            <p:nvSpPr>
              <p:cNvPr id="7" name="Rectangle 6"/>
              <p:cNvSpPr>
                <a:spLocks noRot="1" noChangeAspect="1" noMove="1" noResize="1" noEditPoints="1" noAdjustHandles="1" noChangeArrowheads="1" noChangeShapeType="1" noTextEdit="1"/>
              </p:cNvSpPr>
              <p:nvPr/>
            </p:nvSpPr>
            <p:spPr>
              <a:xfrm>
                <a:off x="667832" y="3489032"/>
                <a:ext cx="7592749" cy="800347"/>
              </a:xfrm>
              <a:prstGeom prst="rect">
                <a:avLst/>
              </a:prstGeom>
              <a:blipFill rotWithShape="1">
                <a:blip r:embed="rId3"/>
                <a:stretch>
                  <a:fillRect l="-482" t="-2273" b="-9091"/>
                </a:stretch>
              </a:blipFill>
            </p:spPr>
            <p:txBody>
              <a:bodyPr/>
              <a:lstStyle/>
              <a:p>
                <a:r>
                  <a:rPr lang="en-US">
                    <a:noFill/>
                  </a:rPr>
                  <a:t> </a:t>
                </a:r>
              </a:p>
            </p:txBody>
          </p:sp>
        </mc:Fallback>
      </mc:AlternateContent>
      <p:sp>
        <p:nvSpPr>
          <p:cNvPr id="8" name="Rounded Rectangle 7"/>
          <p:cNvSpPr/>
          <p:nvPr/>
        </p:nvSpPr>
        <p:spPr>
          <a:xfrm>
            <a:off x="381000" y="2667000"/>
            <a:ext cx="8610599" cy="1622379"/>
          </a:xfrm>
          <a:prstGeom prst="roundRect">
            <a:avLst>
              <a:gd name="adj" fmla="val 9755"/>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Oval 8"/>
          <p:cNvSpPr/>
          <p:nvPr/>
        </p:nvSpPr>
        <p:spPr>
          <a:xfrm>
            <a:off x="609600" y="3889206"/>
            <a:ext cx="1600200" cy="400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4419600"/>
            <a:ext cx="7924800" cy="553998"/>
          </a:xfrm>
          <a:prstGeom prst="rect">
            <a:avLst/>
          </a:prstGeom>
        </p:spPr>
        <p:txBody>
          <a:bodyPr wrap="square">
            <a:spAutoFit/>
          </a:bodyPr>
          <a:lstStyle/>
          <a:p>
            <a:r>
              <a:rPr lang="en-US" sz="1500" dirty="0"/>
              <a:t>EX: A particle is moving in a circular path of radius r. The time taken for one complete revolution is T</a:t>
            </a:r>
            <a:r>
              <a:rPr lang="en-US" sz="1500"/>
              <a:t>.  The </a:t>
            </a:r>
            <a:r>
              <a:rPr lang="en-US" sz="1500" dirty="0"/>
              <a:t>acceleration </a:t>
            </a:r>
            <a:r>
              <a:rPr lang="en-US" sz="1500" i="1" dirty="0"/>
              <a:t>a</a:t>
            </a:r>
            <a:r>
              <a:rPr lang="en-US" sz="1500" dirty="0"/>
              <a:t> of the particle is given by expression:</a:t>
            </a:r>
          </a:p>
        </p:txBody>
      </p:sp>
      <mc:AlternateContent xmlns:mc="http://schemas.openxmlformats.org/markup-compatibility/2006" xmlns:a14="http://schemas.microsoft.com/office/drawing/2010/main">
        <mc:Choice Requires="a14">
          <p:sp>
            <p:nvSpPr>
              <p:cNvPr id="11" name="Rectangle 10"/>
              <p:cNvSpPr/>
              <p:nvPr/>
            </p:nvSpPr>
            <p:spPr>
              <a:xfrm>
                <a:off x="3155126" y="4973776"/>
                <a:ext cx="952889" cy="5540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chemeClr val="tx1"/>
                          </a:solidFill>
                          <a:latin typeface="Cambria Math"/>
                        </a:rPr>
                        <m:t> </m:t>
                      </m:r>
                      <m:r>
                        <a:rPr lang="en-US" sz="1500" i="1" smtClean="0">
                          <a:solidFill>
                            <a:schemeClr val="tx1"/>
                          </a:solidFill>
                          <a:latin typeface="Cambria Math"/>
                        </a:rPr>
                        <m:t>𝑎</m:t>
                      </m:r>
                      <m:r>
                        <a:rPr lang="en-US" sz="1500" i="1" smtClean="0">
                          <a:solidFill>
                            <a:schemeClr val="tx1"/>
                          </a:solidFill>
                          <a:latin typeface="Cambria Math"/>
                        </a:rPr>
                        <m:t>=</m:t>
                      </m:r>
                      <m:f>
                        <m:fPr>
                          <m:ctrlPr>
                            <a:rPr lang="en-US" sz="1500" i="1">
                              <a:solidFill>
                                <a:schemeClr val="tx1"/>
                              </a:solidFill>
                              <a:latin typeface="Cambria Math" panose="02040503050406030204" pitchFamily="18" charset="0"/>
                            </a:rPr>
                          </m:ctrlPr>
                        </m:fPr>
                        <m:num>
                          <m:r>
                            <a:rPr lang="en-US" sz="1500" i="1">
                              <a:solidFill>
                                <a:schemeClr val="tx1"/>
                              </a:solidFill>
                              <a:latin typeface="Cambria Math"/>
                            </a:rPr>
                            <m:t>4</m:t>
                          </m:r>
                          <m:sSup>
                            <m:sSupPr>
                              <m:ctrlPr>
                                <a:rPr lang="en-US" sz="1500" i="1">
                                  <a:solidFill>
                                    <a:schemeClr val="tx1"/>
                                  </a:solidFill>
                                  <a:latin typeface="Cambria Math" panose="02040503050406030204" pitchFamily="18" charset="0"/>
                                </a:rPr>
                              </m:ctrlPr>
                            </m:sSupPr>
                            <m:e>
                              <m:r>
                                <a:rPr lang="en-US" sz="1500" i="1">
                                  <a:solidFill>
                                    <a:schemeClr val="tx1"/>
                                  </a:solidFill>
                                  <a:latin typeface="Cambria Math"/>
                                </a:rPr>
                                <m:t>𝜋</m:t>
                              </m:r>
                            </m:e>
                            <m:sup>
                              <m:r>
                                <a:rPr lang="en-US" sz="1500" i="1">
                                  <a:solidFill>
                                    <a:schemeClr val="tx1"/>
                                  </a:solidFill>
                                  <a:latin typeface="Cambria Math"/>
                                </a:rPr>
                                <m:t>2</m:t>
                              </m:r>
                            </m:sup>
                          </m:sSup>
                        </m:num>
                        <m:den>
                          <m:sSup>
                            <m:sSupPr>
                              <m:ctrlPr>
                                <a:rPr lang="en-US" sz="1500" i="1">
                                  <a:solidFill>
                                    <a:schemeClr val="tx1"/>
                                  </a:solidFill>
                                  <a:latin typeface="Cambria Math" panose="02040503050406030204" pitchFamily="18" charset="0"/>
                                </a:rPr>
                              </m:ctrlPr>
                            </m:sSupPr>
                            <m:e>
                              <m:r>
                                <a:rPr lang="en-US" sz="1500" i="1">
                                  <a:solidFill>
                                    <a:schemeClr val="tx1"/>
                                  </a:solidFill>
                                  <a:latin typeface="Cambria Math"/>
                                </a:rPr>
                                <m:t>𝑇</m:t>
                              </m:r>
                            </m:e>
                            <m:sup>
                              <m:r>
                                <a:rPr lang="en-US" sz="1500" i="1">
                                  <a:solidFill>
                                    <a:schemeClr val="tx1"/>
                                  </a:solidFill>
                                  <a:latin typeface="Cambria Math"/>
                                </a:rPr>
                                <m:t>2</m:t>
                              </m:r>
                            </m:sup>
                          </m:sSup>
                        </m:den>
                      </m:f>
                    </m:oMath>
                  </m:oMathPara>
                </a14:m>
                <a:endParaRPr lang="en-US" sz="15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155126" y="4973776"/>
                <a:ext cx="952889" cy="55406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9600" y="5590718"/>
                <a:ext cx="8000999" cy="431657"/>
              </a:xfrm>
              <a:prstGeom prst="rect">
                <a:avLst/>
              </a:prstGeom>
            </p:spPr>
            <p:txBody>
              <a:bodyPr wrap="square">
                <a:spAutoFit/>
              </a:bodyPr>
              <a:lstStyle/>
              <a:p>
                <a:r>
                  <a:rPr lang="en-US" sz="1500" b="0" dirty="0">
                    <a:solidFill>
                      <a:schemeClr val="tx1"/>
                    </a:solidFill>
                  </a:rPr>
                  <a:t>A.</a:t>
                </a:r>
                <a14:m>
                  <m:oMath xmlns:m="http://schemas.openxmlformats.org/officeDocument/2006/math">
                    <m:r>
                      <a:rPr lang="en-US" sz="1500" b="0" i="1" smtClean="0">
                        <a:solidFill>
                          <a:schemeClr val="tx1"/>
                        </a:solidFill>
                        <a:latin typeface="Cambria Math"/>
                      </a:rPr>
                      <m:t>    </m:t>
                    </m:r>
                    <m:r>
                      <a:rPr lang="en-US" sz="1500" b="0" i="1" smtClean="0">
                        <a:solidFill>
                          <a:schemeClr val="tx1"/>
                        </a:solidFill>
                        <a:latin typeface="Cambria Math"/>
                      </a:rPr>
                      <m:t>𝑎</m:t>
                    </m:r>
                  </m:oMath>
                </a14:m>
                <a:r>
                  <a:rPr lang="en-US" sz="1500" dirty="0">
                    <a:solidFill>
                      <a:schemeClr val="tx1"/>
                    </a:solidFill>
                  </a:rPr>
                  <a:t> against T	B. </a:t>
                </a:r>
                <a14:m>
                  <m:oMath xmlns:m="http://schemas.openxmlformats.org/officeDocument/2006/math">
                    <m:r>
                      <a:rPr lang="en-US" sz="1500" b="0" i="1">
                        <a:solidFill>
                          <a:schemeClr val="tx1"/>
                        </a:solidFill>
                        <a:latin typeface="Cambria Math"/>
                      </a:rPr>
                      <m:t> </m:t>
                    </m:r>
                    <m:r>
                      <a:rPr lang="en-US" sz="1500" b="0" i="1">
                        <a:solidFill>
                          <a:schemeClr val="tx1"/>
                        </a:solidFill>
                        <a:latin typeface="Cambria Math"/>
                      </a:rPr>
                      <m:t>𝑎</m:t>
                    </m:r>
                    <m:r>
                      <a:rPr lang="en-US" sz="1500" b="0" i="1">
                        <a:solidFill>
                          <a:schemeClr val="tx1"/>
                        </a:solidFill>
                        <a:latin typeface="Cambria Math"/>
                      </a:rPr>
                      <m:t> </m:t>
                    </m:r>
                  </m:oMath>
                </a14:m>
                <a:r>
                  <a:rPr lang="en-US" sz="1500" dirty="0">
                    <a:solidFill>
                      <a:schemeClr val="tx1"/>
                    </a:solidFill>
                  </a:rPr>
                  <a:t>against </a:t>
                </a:r>
                <a14:m>
                  <m:oMath xmlns:m="http://schemas.openxmlformats.org/officeDocument/2006/math">
                    <m:sSup>
                      <m:sSupPr>
                        <m:ctrlPr>
                          <a:rPr lang="en-US" sz="1500" i="1">
                            <a:solidFill>
                              <a:schemeClr val="tx1"/>
                            </a:solidFill>
                            <a:latin typeface="Cambria Math" panose="02040503050406030204" pitchFamily="18" charset="0"/>
                          </a:rPr>
                        </m:ctrlPr>
                      </m:sSupPr>
                      <m:e>
                        <m:r>
                          <a:rPr lang="en-US" sz="1500" b="0" i="1">
                            <a:solidFill>
                              <a:schemeClr val="tx1"/>
                            </a:solidFill>
                            <a:latin typeface="Cambria Math"/>
                          </a:rPr>
                          <m:t>𝑇</m:t>
                        </m:r>
                      </m:e>
                      <m:sup>
                        <m:r>
                          <a:rPr lang="en-US" sz="1500" b="0" i="1">
                            <a:solidFill>
                              <a:schemeClr val="tx1"/>
                            </a:solidFill>
                            <a:latin typeface="Cambria Math"/>
                          </a:rPr>
                          <m:t>2</m:t>
                        </m:r>
                      </m:sup>
                    </m:sSup>
                  </m:oMath>
                </a14:m>
                <a:r>
                  <a:rPr lang="en-US" sz="1500" dirty="0">
                    <a:solidFill>
                      <a:schemeClr val="tx1"/>
                    </a:solidFill>
                  </a:rPr>
                  <a:t>	C.   </a:t>
                </a:r>
                <a14:m>
                  <m:oMath xmlns:m="http://schemas.openxmlformats.org/officeDocument/2006/math">
                    <m:r>
                      <a:rPr lang="en-US" sz="1500" b="0" i="1">
                        <a:solidFill>
                          <a:schemeClr val="tx1"/>
                        </a:solidFill>
                        <a:latin typeface="Cambria Math"/>
                      </a:rPr>
                      <m:t>𝑎</m:t>
                    </m:r>
                  </m:oMath>
                </a14:m>
                <a:r>
                  <a:rPr lang="en-US" sz="1500" dirty="0">
                    <a:solidFill>
                      <a:schemeClr val="tx1"/>
                    </a:solidFill>
                  </a:rPr>
                  <a:t> against  </a:t>
                </a:r>
                <a14:m>
                  <m:oMath xmlns:m="http://schemas.openxmlformats.org/officeDocument/2006/math">
                    <m:f>
                      <m:fPr>
                        <m:ctrlPr>
                          <a:rPr lang="en-US" sz="1500" i="1">
                            <a:solidFill>
                              <a:schemeClr val="tx1"/>
                            </a:solidFill>
                            <a:latin typeface="Cambria Math" panose="02040503050406030204" pitchFamily="18" charset="0"/>
                          </a:rPr>
                        </m:ctrlPr>
                      </m:fPr>
                      <m:num>
                        <m:r>
                          <a:rPr lang="en-US" sz="1500" b="0" i="1">
                            <a:solidFill>
                              <a:schemeClr val="tx1"/>
                            </a:solidFill>
                            <a:latin typeface="Cambria Math"/>
                          </a:rPr>
                          <m:t>1</m:t>
                        </m:r>
                      </m:num>
                      <m:den>
                        <m:r>
                          <a:rPr lang="en-US" sz="1500" b="0" i="1">
                            <a:solidFill>
                              <a:schemeClr val="tx1"/>
                            </a:solidFill>
                            <a:latin typeface="Cambria Math"/>
                          </a:rPr>
                          <m:t>𝑇</m:t>
                        </m:r>
                      </m:den>
                    </m:f>
                  </m:oMath>
                </a14:m>
                <a:r>
                  <a:rPr lang="en-US" sz="1500" dirty="0">
                    <a:solidFill>
                      <a:schemeClr val="tx1"/>
                    </a:solidFill>
                  </a:rPr>
                  <a:t>	D. </a:t>
                </a:r>
                <a14:m>
                  <m:oMath xmlns:m="http://schemas.openxmlformats.org/officeDocument/2006/math">
                    <m:r>
                      <a:rPr lang="en-US" sz="1500" b="0" i="1">
                        <a:solidFill>
                          <a:schemeClr val="tx1"/>
                        </a:solidFill>
                        <a:latin typeface="Cambria Math"/>
                      </a:rPr>
                      <m:t>𝑎</m:t>
                    </m:r>
                  </m:oMath>
                </a14:m>
                <a:r>
                  <a:rPr lang="en-US" sz="1500" dirty="0">
                    <a:solidFill>
                      <a:schemeClr val="tx1"/>
                    </a:solidFill>
                  </a:rPr>
                  <a:t> against </a:t>
                </a:r>
                <a14:m>
                  <m:oMath xmlns:m="http://schemas.openxmlformats.org/officeDocument/2006/math">
                    <m:f>
                      <m:fPr>
                        <m:ctrlPr>
                          <a:rPr lang="en-US" sz="1500" i="1">
                            <a:solidFill>
                              <a:schemeClr val="tx1"/>
                            </a:solidFill>
                            <a:latin typeface="Cambria Math" panose="02040503050406030204" pitchFamily="18" charset="0"/>
                          </a:rPr>
                        </m:ctrlPr>
                      </m:fPr>
                      <m:num>
                        <m:r>
                          <a:rPr lang="en-US" sz="1500" b="0" i="1">
                            <a:solidFill>
                              <a:schemeClr val="tx1"/>
                            </a:solidFill>
                            <a:latin typeface="Cambria Math"/>
                          </a:rPr>
                          <m:t>1</m:t>
                        </m:r>
                      </m:num>
                      <m:den>
                        <m:sSup>
                          <m:sSupPr>
                            <m:ctrlPr>
                              <a:rPr lang="en-US" sz="1500" i="1">
                                <a:solidFill>
                                  <a:schemeClr val="tx1"/>
                                </a:solidFill>
                                <a:latin typeface="Cambria Math" panose="02040503050406030204" pitchFamily="18" charset="0"/>
                              </a:rPr>
                            </m:ctrlPr>
                          </m:sSupPr>
                          <m:e>
                            <m:r>
                              <a:rPr lang="en-US" sz="1500" b="0" i="1">
                                <a:solidFill>
                                  <a:schemeClr val="tx1"/>
                                </a:solidFill>
                                <a:latin typeface="Cambria Math"/>
                              </a:rPr>
                              <m:t>𝑇</m:t>
                            </m:r>
                          </m:e>
                          <m:sup>
                            <m:r>
                              <a:rPr lang="en-US" sz="1500" b="0" i="1">
                                <a:solidFill>
                                  <a:schemeClr val="tx1"/>
                                </a:solidFill>
                                <a:latin typeface="Cambria Math"/>
                              </a:rPr>
                              <m:t>2</m:t>
                            </m:r>
                          </m:sup>
                        </m:sSup>
                      </m:den>
                    </m:f>
                  </m:oMath>
                </a14:m>
                <a:endParaRPr lang="en-US" sz="1500"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609600" y="5590718"/>
                <a:ext cx="8000999" cy="431657"/>
              </a:xfrm>
              <a:prstGeom prst="rect">
                <a:avLst/>
              </a:prstGeom>
              <a:blipFill rotWithShape="1">
                <a:blip r:embed="rId5"/>
                <a:stretch>
                  <a:fillRect l="-229"/>
                </a:stretch>
              </a:blipFill>
            </p:spPr>
            <p:txBody>
              <a:bodyPr/>
              <a:lstStyle/>
              <a:p>
                <a:r>
                  <a:rPr lang="en-US">
                    <a:noFill/>
                  </a:rPr>
                  <a:t> </a:t>
                </a:r>
              </a:p>
            </p:txBody>
          </p:sp>
        </mc:Fallback>
      </mc:AlternateContent>
      <p:sp>
        <p:nvSpPr>
          <p:cNvPr id="13" name="Rounded Rectangle 12"/>
          <p:cNvSpPr/>
          <p:nvPr/>
        </p:nvSpPr>
        <p:spPr>
          <a:xfrm>
            <a:off x="381000" y="4419600"/>
            <a:ext cx="8229599" cy="1752600"/>
          </a:xfrm>
          <a:prstGeom prst="roundRect">
            <a:avLst>
              <a:gd name="adj" fmla="val 14159"/>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Oval 13"/>
          <p:cNvSpPr/>
          <p:nvPr/>
        </p:nvSpPr>
        <p:spPr>
          <a:xfrm>
            <a:off x="5943600" y="5616450"/>
            <a:ext cx="1600200" cy="400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20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1" grpId="0"/>
      <p:bldP spid="12"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8534400" cy="553998"/>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EX: The data from an experiment of the spectral lines of the hydrogen atom is given on the table below. Derive an equation in terms of the energy and the quantum numbers for the hydrogen atom. </a:t>
            </a:r>
          </a:p>
        </p:txBody>
      </p:sp>
      <p:pic>
        <p:nvPicPr>
          <p:cNvPr id="4" name="Picture 3"/>
          <p:cNvPicPr/>
          <p:nvPr/>
        </p:nvPicPr>
        <p:blipFill>
          <a:blip r:embed="rId2">
            <a:lum/>
            <a:extLst>
              <a:ext uri="{28A0092B-C50C-407E-A947-70E740481C1C}">
                <a14:useLocalDpi xmlns:a14="http://schemas.microsoft.com/office/drawing/2010/main" val="0"/>
              </a:ext>
            </a:extLst>
          </a:blip>
          <a:srcRect/>
          <a:stretch>
            <a:fillRect/>
          </a:stretch>
        </p:blipFill>
        <p:spPr bwMode="auto">
          <a:xfrm>
            <a:off x="1219200" y="685800"/>
            <a:ext cx="2323465" cy="1843405"/>
          </a:xfrm>
          <a:prstGeom prst="rect">
            <a:avLst/>
          </a:prstGeom>
          <a:noFill/>
          <a:ln>
            <a:noFill/>
          </a:ln>
        </p:spPr>
      </p:pic>
      <p:pic>
        <p:nvPicPr>
          <p:cNvPr id="5" name="Picture 4"/>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0" y="553998"/>
            <a:ext cx="2600325" cy="2186940"/>
          </a:xfrm>
          <a:prstGeom prst="rect">
            <a:avLst/>
          </a:prstGeom>
          <a:noFill/>
          <a:ln>
            <a:noFill/>
          </a:ln>
        </p:spPr>
      </p:pic>
      <p:sp>
        <p:nvSpPr>
          <p:cNvPr id="6" name="Rectangle 5"/>
          <p:cNvSpPr/>
          <p:nvPr/>
        </p:nvSpPr>
        <p:spPr>
          <a:xfrm>
            <a:off x="304800" y="2782632"/>
            <a:ext cx="8609162" cy="784830"/>
          </a:xfrm>
          <a:prstGeom prst="rect">
            <a:avLst/>
          </a:prstGeom>
        </p:spPr>
        <p:txBody>
          <a:bodyPr wrap="square">
            <a:spAutoFit/>
          </a:bodyPr>
          <a:lstStyle/>
          <a:p>
            <a:r>
              <a:rPr lang="en-US" sz="1500" dirty="0">
                <a:solidFill>
                  <a:srgbClr val="2F537F"/>
                </a:solidFill>
                <a:latin typeface="Arial" panose="020B0604020202020204" pitchFamily="34" charset="0"/>
                <a:cs typeface="Arial" panose="020B0604020202020204" pitchFamily="34" charset="0"/>
              </a:rPr>
              <a:t>Quantum what's?   I don't know what the heck they are talking about!</a:t>
            </a:r>
          </a:p>
          <a:p>
            <a:r>
              <a:rPr lang="en-US" sz="1500" dirty="0">
                <a:solidFill>
                  <a:srgbClr val="2F537F"/>
                </a:solidFill>
                <a:latin typeface="Arial" panose="020B0604020202020204" pitchFamily="34" charset="0"/>
                <a:cs typeface="Arial" panose="020B0604020202020204" pitchFamily="34" charset="0"/>
              </a:rPr>
              <a:t>It doesn't matter, you may have no clue what they are talking about, however, this problem can be done without knowing any information about atomic physics, simply analyze the data using a graph. </a:t>
            </a:r>
          </a:p>
        </p:txBody>
      </p:sp>
      <p:sp>
        <p:nvSpPr>
          <p:cNvPr id="7" name="Rectangle 6"/>
          <p:cNvSpPr/>
          <p:nvPr/>
        </p:nvSpPr>
        <p:spPr>
          <a:xfrm>
            <a:off x="304801" y="3563891"/>
            <a:ext cx="8534400" cy="784830"/>
          </a:xfrm>
          <a:prstGeom prst="rect">
            <a:avLst/>
          </a:prstGeom>
        </p:spPr>
        <p:txBody>
          <a:bodyPr wrap="square">
            <a:spAutoFit/>
          </a:bodyPr>
          <a:lstStyle/>
          <a:p>
            <a:r>
              <a:rPr lang="en-US" sz="1500" i="1" dirty="0">
                <a:solidFill>
                  <a:srgbClr val="2F537F"/>
                </a:solidFill>
                <a:latin typeface="Arial" panose="020B0604020202020204" pitchFamily="34" charset="0"/>
                <a:cs typeface="Arial" panose="020B0604020202020204" pitchFamily="34" charset="0"/>
              </a:rPr>
              <a:t>The graph suggests that the energy varies inversely with the quantum number, therefore, we can try to linearize the graph using... E vs. 1/n. But I </a:t>
            </a:r>
            <a:r>
              <a:rPr lang="en-US" sz="1500" i="1" dirty="0">
                <a:solidFill>
                  <a:srgbClr val="2F537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a:t>
            </a:r>
            <a:r>
              <a:rPr lang="en-US" sz="1500" i="1" dirty="0">
                <a:solidFill>
                  <a:srgbClr val="2F537F"/>
                </a:solidFill>
                <a:latin typeface="Arial" panose="020B0604020202020204" pitchFamily="34" charset="0"/>
                <a:cs typeface="Arial" panose="020B0604020202020204" pitchFamily="34" charset="0"/>
              </a:rPr>
              <a:t> that this will not lead to linear graph. So after few unsuccessful attempts (    ) I realized that the graph of  E vs.1/n</a:t>
            </a:r>
            <a:r>
              <a:rPr lang="en-US" sz="1500" i="1" baseline="30000" dirty="0">
                <a:solidFill>
                  <a:srgbClr val="2F537F"/>
                </a:solidFill>
                <a:latin typeface="Arial" panose="020B0604020202020204" pitchFamily="34" charset="0"/>
                <a:cs typeface="Arial" panose="020B0604020202020204" pitchFamily="34" charset="0"/>
              </a:rPr>
              <a:t>2</a:t>
            </a:r>
            <a:r>
              <a:rPr lang="en-US" sz="1500" i="1" dirty="0">
                <a:solidFill>
                  <a:srgbClr val="2F537F"/>
                </a:solidFill>
                <a:latin typeface="Arial" panose="020B0604020202020204" pitchFamily="34" charset="0"/>
                <a:cs typeface="Arial" panose="020B0604020202020204" pitchFamily="34" charset="0"/>
              </a:rPr>
              <a:t> should yield a straight line  </a:t>
            </a:r>
          </a:p>
        </p:txBody>
      </p:sp>
      <p:pic>
        <p:nvPicPr>
          <p:cNvPr id="9" name="Picture 8"/>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9214" y="4389060"/>
            <a:ext cx="2705100" cy="2396490"/>
          </a:xfrm>
          <a:prstGeom prst="rect">
            <a:avLst/>
          </a:prstGeom>
          <a:noFill/>
          <a:ln>
            <a:noFill/>
          </a:ln>
        </p:spPr>
      </p:pic>
      <p:sp>
        <p:nvSpPr>
          <p:cNvPr id="10" name="Rectangle 9"/>
          <p:cNvSpPr/>
          <p:nvPr/>
        </p:nvSpPr>
        <p:spPr>
          <a:xfrm>
            <a:off x="3542665" y="4533849"/>
            <a:ext cx="3937040" cy="323165"/>
          </a:xfrm>
          <a:prstGeom prst="rect">
            <a:avLst/>
          </a:prstGeom>
        </p:spPr>
        <p:txBody>
          <a:bodyPr wrap="none">
            <a:spAutoFit/>
          </a:bodyPr>
          <a:lstStyle/>
          <a:p>
            <a:r>
              <a:rPr lang="en-US" sz="1500" dirty="0">
                <a:solidFill>
                  <a:srgbClr val="2F537F"/>
                </a:solidFill>
                <a:latin typeface="Arial" panose="020B0604020202020204" pitchFamily="34" charset="0"/>
                <a:cs typeface="Arial" panose="020B0604020202020204" pitchFamily="34" charset="0"/>
              </a:rPr>
              <a:t>We can now use the graph to find the slope:</a:t>
            </a:r>
          </a:p>
        </p:txBody>
      </p:sp>
      <mc:AlternateContent xmlns:mc="http://schemas.openxmlformats.org/markup-compatibility/2006" xmlns:a14="http://schemas.microsoft.com/office/drawing/2010/main">
        <mc:Choice Requires="a14">
          <p:sp>
            <p:nvSpPr>
              <p:cNvPr id="11" name="Rectangle 10"/>
              <p:cNvSpPr/>
              <p:nvPr/>
            </p:nvSpPr>
            <p:spPr>
              <a:xfrm>
                <a:off x="3593465" y="4912120"/>
                <a:ext cx="2639889" cy="525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rgbClr val="2F537F"/>
                          </a:solidFill>
                          <a:latin typeface="Cambria Math"/>
                        </a:rPr>
                        <m:t>𝑠𝑙𝑜𝑝𝑒</m:t>
                      </m:r>
                      <m:r>
                        <a:rPr lang="en-US" sz="1500" i="1" smtClean="0">
                          <a:solidFill>
                            <a:srgbClr val="2F537F"/>
                          </a:solidFill>
                          <a:latin typeface="Cambria Math"/>
                        </a:rPr>
                        <m:t>=</m:t>
                      </m:r>
                      <m:f>
                        <m:fPr>
                          <m:ctrlPr>
                            <a:rPr lang="en-US" sz="1500" i="1">
                              <a:solidFill>
                                <a:srgbClr val="2F537F"/>
                              </a:solidFill>
                              <a:latin typeface="Cambria Math" panose="02040503050406030204" pitchFamily="18" charset="0"/>
                            </a:rPr>
                          </m:ctrlPr>
                        </m:fPr>
                        <m:num>
                          <m:r>
                            <a:rPr lang="en-US" sz="1500" i="1">
                              <a:solidFill>
                                <a:srgbClr val="2F537F"/>
                              </a:solidFill>
                              <a:latin typeface="Cambria Math"/>
                            </a:rPr>
                            <m:t>13.6−0.8</m:t>
                          </m:r>
                        </m:num>
                        <m:den>
                          <m:r>
                            <a:rPr lang="en-US" sz="1500" i="1">
                              <a:solidFill>
                                <a:srgbClr val="2F537F"/>
                              </a:solidFill>
                              <a:latin typeface="Cambria Math"/>
                            </a:rPr>
                            <m:t>1−0.06</m:t>
                          </m:r>
                        </m:den>
                      </m:f>
                      <m:r>
                        <a:rPr lang="en-US" sz="1500" i="1">
                          <a:solidFill>
                            <a:srgbClr val="2F537F"/>
                          </a:solidFill>
                          <a:latin typeface="Cambria Math"/>
                        </a:rPr>
                        <m:t>=13.6 </m:t>
                      </m:r>
                      <m:r>
                        <a:rPr lang="en-US" sz="1500" i="1">
                          <a:solidFill>
                            <a:srgbClr val="2F537F"/>
                          </a:solidFill>
                          <a:latin typeface="Cambria Math"/>
                        </a:rPr>
                        <m:t>𝑒𝑉</m:t>
                      </m:r>
                    </m:oMath>
                  </m:oMathPara>
                </a14:m>
                <a:endParaRPr lang="en-US" sz="1500" dirty="0">
                  <a:solidFill>
                    <a:srgbClr val="2F537F"/>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593465" y="4912120"/>
                <a:ext cx="2639889" cy="525978"/>
              </a:xfrm>
              <a:prstGeom prst="rect">
                <a:avLst/>
              </a:prstGeom>
              <a:blipFill rotWithShape="1">
                <a:blip r:embed="rId7"/>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93164" y="4911605"/>
                <a:ext cx="1246880" cy="5260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rgbClr val="C00000"/>
                          </a:solidFill>
                          <a:effectLst>
                            <a:outerShdw blurRad="38100" dist="38100" dir="2700000" algn="tl">
                              <a:srgbClr val="000000">
                                <a:alpha val="43137"/>
                              </a:srgbClr>
                            </a:outerShdw>
                          </a:effectLst>
                          <a:latin typeface="Cambria Math"/>
                        </a:rPr>
                        <m:t>𝐸</m:t>
                      </m:r>
                      <m:r>
                        <a:rPr lang="en-US" sz="1500" i="1" smtClean="0">
                          <a:solidFill>
                            <a:srgbClr val="C00000"/>
                          </a:solidFill>
                          <a:effectLst>
                            <a:outerShdw blurRad="38100" dist="38100" dir="2700000" algn="tl">
                              <a:srgbClr val="000000">
                                <a:alpha val="43137"/>
                              </a:srgbClr>
                            </a:outerShdw>
                          </a:effectLst>
                          <a:latin typeface="Cambria Math"/>
                        </a:rPr>
                        <m:t>=</m:t>
                      </m:r>
                      <m:f>
                        <m:fPr>
                          <m:ctrlPr>
                            <a:rPr lang="en-US" sz="1500"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1500" i="1">
                              <a:solidFill>
                                <a:srgbClr val="C00000"/>
                              </a:solidFill>
                              <a:effectLst>
                                <a:outerShdw blurRad="38100" dist="38100" dir="2700000" algn="tl">
                                  <a:srgbClr val="000000">
                                    <a:alpha val="43137"/>
                                  </a:srgbClr>
                                </a:outerShdw>
                              </a:effectLst>
                              <a:latin typeface="Cambria Math"/>
                            </a:rPr>
                            <m:t>13.6</m:t>
                          </m:r>
                        </m:num>
                        <m:den>
                          <m:sSup>
                            <m:sSupPr>
                              <m:ctrlPr>
                                <a:rPr lang="en-US" sz="1500" i="1">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1500" i="1">
                                  <a:solidFill>
                                    <a:srgbClr val="C00000"/>
                                  </a:solidFill>
                                  <a:effectLst>
                                    <a:outerShdw blurRad="38100" dist="38100" dir="2700000" algn="tl">
                                      <a:srgbClr val="000000">
                                        <a:alpha val="43137"/>
                                      </a:srgbClr>
                                    </a:outerShdw>
                                  </a:effectLst>
                                  <a:latin typeface="Cambria Math"/>
                                </a:rPr>
                                <m:t>𝑛</m:t>
                              </m:r>
                            </m:e>
                            <m:sup>
                              <m:r>
                                <a:rPr lang="en-US" sz="1500" i="1">
                                  <a:solidFill>
                                    <a:srgbClr val="C00000"/>
                                  </a:solidFill>
                                  <a:effectLst>
                                    <a:outerShdw blurRad="38100" dist="38100" dir="2700000" algn="tl">
                                      <a:srgbClr val="000000">
                                        <a:alpha val="43137"/>
                                      </a:srgbClr>
                                    </a:outerShdw>
                                  </a:effectLst>
                                  <a:latin typeface="Cambria Math"/>
                                </a:rPr>
                                <m:t>2</m:t>
                              </m:r>
                            </m:sup>
                          </m:sSup>
                        </m:den>
                      </m:f>
                      <m:r>
                        <a:rPr lang="en-US" sz="1500" i="1">
                          <a:solidFill>
                            <a:srgbClr val="C00000"/>
                          </a:solidFill>
                          <a:effectLst>
                            <a:outerShdw blurRad="38100" dist="38100" dir="2700000" algn="tl">
                              <a:srgbClr val="000000">
                                <a:alpha val="43137"/>
                              </a:srgbClr>
                            </a:outerShdw>
                          </a:effectLst>
                          <a:latin typeface="Cambria Math"/>
                        </a:rPr>
                        <m:t> </m:t>
                      </m:r>
                      <m:r>
                        <a:rPr lang="en-US" sz="1500" i="1">
                          <a:solidFill>
                            <a:srgbClr val="C00000"/>
                          </a:solidFill>
                          <a:effectLst>
                            <a:outerShdw blurRad="38100" dist="38100" dir="2700000" algn="tl">
                              <a:srgbClr val="000000">
                                <a:alpha val="43137"/>
                              </a:srgbClr>
                            </a:outerShdw>
                          </a:effectLst>
                          <a:latin typeface="Cambria Math"/>
                        </a:rPr>
                        <m:t>𝑒𝑉</m:t>
                      </m:r>
                    </m:oMath>
                  </m:oMathPara>
                </a14:m>
                <a:endParaRPr lang="en-US" sz="1500" dirty="0">
                  <a:solidFill>
                    <a:srgbClr val="C00000"/>
                  </a:solidFill>
                  <a:effectLst>
                    <a:outerShdw blurRad="38100" dist="38100" dir="2700000" algn="tl">
                      <a:srgbClr val="000000">
                        <a:alpha val="43137"/>
                      </a:srgbClr>
                    </a:outerShdw>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6493164" y="4911605"/>
                <a:ext cx="1246880" cy="526041"/>
              </a:xfrm>
              <a:prstGeom prst="rect">
                <a:avLst/>
              </a:prstGeom>
              <a:blipFill rotWithShape="1">
                <a:blip r:embed="rId8"/>
                <a:stretch>
                  <a:fillRect b="-5814"/>
                </a:stretch>
              </a:blipFill>
            </p:spPr>
            <p:txBody>
              <a:bodyPr/>
              <a:lstStyle/>
              <a:p>
                <a:r>
                  <a:rPr lang="en-US">
                    <a:noFill/>
                  </a:rPr>
                  <a:t> </a:t>
                </a:r>
              </a:p>
            </p:txBody>
          </p:sp>
        </mc:Fallback>
      </mc:AlternateContent>
      <p:sp>
        <p:nvSpPr>
          <p:cNvPr id="13" name="Rectangle 12"/>
          <p:cNvSpPr/>
          <p:nvPr/>
        </p:nvSpPr>
        <p:spPr>
          <a:xfrm>
            <a:off x="3352800" y="5864304"/>
            <a:ext cx="4572000" cy="553998"/>
          </a:xfrm>
          <a:prstGeom prst="rect">
            <a:avLst/>
          </a:prstGeom>
        </p:spPr>
        <p:txBody>
          <a:bodyPr>
            <a:spAutoFit/>
          </a:bodyPr>
          <a:lstStyle/>
          <a:p>
            <a:r>
              <a:rPr lang="en-US" sz="15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just derived the equation for </a:t>
            </a:r>
          </a:p>
          <a:p>
            <a:r>
              <a:rPr lang="en-US" sz="15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energy of any electron state in the H atom!</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4114800"/>
            <a:ext cx="152400" cy="1524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0707" y="5410200"/>
            <a:ext cx="1343025" cy="1106021"/>
          </a:xfrm>
          <a:prstGeom prst="rect">
            <a:avLst/>
          </a:prstGeom>
        </p:spPr>
      </p:pic>
    </p:spTree>
    <p:extLst>
      <p:ext uri="{BB962C8B-B14F-4D97-AF65-F5344CB8AC3E}">
        <p14:creationId xmlns:p14="http://schemas.microsoft.com/office/powerpoint/2010/main" val="321420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1783" y="76200"/>
            <a:ext cx="1837362" cy="338554"/>
          </a:xfrm>
          <a:prstGeom prst="rect">
            <a:avLst/>
          </a:prstGeom>
        </p:spPr>
        <p:txBody>
          <a:bodyPr wrap="none">
            <a:spAutoFit/>
          </a:bodyPr>
          <a:lstStyle/>
          <a:p>
            <a:r>
              <a:rPr lang="en-US" sz="1600" dirty="0">
                <a:solidFill>
                  <a:srgbClr val="000000"/>
                </a:solidFill>
                <a:effectLst>
                  <a:outerShdw blurRad="38100" dist="38100" dir="2700000" algn="tl">
                    <a:srgbClr val="000000">
                      <a:alpha val="43137"/>
                    </a:srgbClr>
                  </a:outerShdw>
                </a:effectLst>
              </a:rPr>
              <a:t>DRAWING A GRAPH</a:t>
            </a:r>
          </a:p>
        </p:txBody>
      </p:sp>
      <p:sp>
        <p:nvSpPr>
          <p:cNvPr id="4" name="Rectangle 3"/>
          <p:cNvSpPr/>
          <p:nvPr/>
        </p:nvSpPr>
        <p:spPr>
          <a:xfrm>
            <a:off x="276045" y="430439"/>
            <a:ext cx="8686800" cy="553998"/>
          </a:xfrm>
          <a:prstGeom prst="rect">
            <a:avLst/>
          </a:prstGeom>
        </p:spPr>
        <p:txBody>
          <a:bodyPr wrap="square">
            <a:spAutoFit/>
          </a:bodyPr>
          <a:lstStyle/>
          <a:p>
            <a:r>
              <a:rPr lang="en-US" sz="1500" dirty="0">
                <a:solidFill>
                  <a:srgbClr val="000000"/>
                </a:solidFill>
                <a:latin typeface="Arial" panose="020B0604020202020204" pitchFamily="34" charset="0"/>
                <a:cs typeface="Arial" panose="020B0604020202020204" pitchFamily="34" charset="0"/>
              </a:rPr>
              <a:t>In many cases, the best way to </a:t>
            </a:r>
            <a:r>
              <a:rPr lang="en-US" sz="1500" b="1" dirty="0">
                <a:solidFill>
                  <a:srgbClr val="000000"/>
                </a:solidFill>
                <a:latin typeface="Arial" panose="020B0604020202020204" pitchFamily="34" charset="0"/>
                <a:cs typeface="Arial" panose="020B0604020202020204" pitchFamily="34" charset="0"/>
              </a:rPr>
              <a:t>present</a:t>
            </a:r>
            <a:r>
              <a:rPr lang="en-US" sz="1500" dirty="0">
                <a:solidFill>
                  <a:srgbClr val="000000"/>
                </a:solidFill>
                <a:latin typeface="Arial" panose="020B0604020202020204" pitchFamily="34" charset="0"/>
                <a:cs typeface="Arial" panose="020B0604020202020204" pitchFamily="34" charset="0"/>
              </a:rPr>
              <a:t> and </a:t>
            </a:r>
            <a:r>
              <a:rPr lang="en-US" sz="1500" b="1" dirty="0">
                <a:solidFill>
                  <a:srgbClr val="000000"/>
                </a:solidFill>
                <a:latin typeface="Arial" panose="020B0604020202020204" pitchFamily="34" charset="0"/>
                <a:cs typeface="Arial" panose="020B0604020202020204" pitchFamily="34" charset="0"/>
              </a:rPr>
              <a:t>analyze </a:t>
            </a:r>
            <a:r>
              <a:rPr lang="en-US" sz="1500" dirty="0">
                <a:solidFill>
                  <a:srgbClr val="000000"/>
                </a:solidFill>
                <a:latin typeface="Arial" panose="020B0604020202020204" pitchFamily="34" charset="0"/>
                <a:cs typeface="Arial" panose="020B0604020202020204" pitchFamily="34" charset="0"/>
              </a:rPr>
              <a:t>data is to make a graph. A wonderful tool of communication. Graphs also let you display uncertainties nicely. </a:t>
            </a:r>
          </a:p>
        </p:txBody>
      </p:sp>
      <p:sp>
        <p:nvSpPr>
          <p:cNvPr id="11" name="Rectangle 1"/>
          <p:cNvSpPr>
            <a:spLocks noChangeArrowheads="1"/>
          </p:cNvSpPr>
          <p:nvPr/>
        </p:nvSpPr>
        <p:spPr bwMode="auto">
          <a:xfrm>
            <a:off x="250645" y="1288367"/>
            <a:ext cx="759284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b="1" dirty="0">
                <a:solidFill>
                  <a:srgbClr val="000000"/>
                </a:solidFill>
                <a:ea typeface="Calibri" pitchFamily="34" charset="0"/>
                <a:cs typeface="Arial" pitchFamily="34" charset="0"/>
              </a:rPr>
              <a:t>When making graphs: </a:t>
            </a:r>
            <a:endParaRPr lang="en-US" altLang="en-US" sz="1600" dirty="0">
              <a:solidFill>
                <a:srgbClr val="4D5B6B"/>
              </a:solidFill>
              <a:cs typeface="Arial" pitchFamily="34" charset="0"/>
            </a:endParaRPr>
          </a:p>
          <a:p>
            <a:pPr eaLnBrk="0" fontAlgn="base" hangingPunct="0">
              <a:lnSpc>
                <a:spcPct val="150000"/>
              </a:lnSpc>
              <a:spcBef>
                <a:spcPct val="0"/>
              </a:spcBef>
              <a:spcAft>
                <a:spcPct val="0"/>
              </a:spcAft>
            </a:pPr>
            <a:r>
              <a:rPr lang="en-US" altLang="en-US" sz="1600" dirty="0">
                <a:solidFill>
                  <a:srgbClr val="000000"/>
                </a:solidFill>
                <a:ea typeface="Calibri" pitchFamily="34" charset="0"/>
                <a:cs typeface="Arial" pitchFamily="34" charset="0"/>
              </a:rPr>
              <a:t>1. The </a:t>
            </a:r>
            <a:r>
              <a:rPr lang="en-US" altLang="en-US" sz="1600" b="1" dirty="0">
                <a:solidFill>
                  <a:srgbClr val="000000"/>
                </a:solidFill>
                <a:ea typeface="Calibri" pitchFamily="34" charset="0"/>
                <a:cs typeface="Arial" pitchFamily="34" charset="0"/>
              </a:rPr>
              <a:t>independent variable </a:t>
            </a:r>
            <a:r>
              <a:rPr lang="en-US" altLang="en-US" sz="1600" dirty="0">
                <a:solidFill>
                  <a:srgbClr val="000000"/>
                </a:solidFill>
                <a:ea typeface="Calibri" pitchFamily="34" charset="0"/>
                <a:cs typeface="Arial" pitchFamily="34" charset="0"/>
              </a:rPr>
              <a:t>is on the x-axis and the </a:t>
            </a:r>
            <a:r>
              <a:rPr lang="en-US" altLang="en-US" sz="1600" b="1" dirty="0">
                <a:solidFill>
                  <a:srgbClr val="000000"/>
                </a:solidFill>
                <a:ea typeface="Calibri" pitchFamily="34" charset="0"/>
                <a:cs typeface="Arial" pitchFamily="34" charset="0"/>
              </a:rPr>
              <a:t>dependent variable </a:t>
            </a:r>
            <a:r>
              <a:rPr lang="en-US" altLang="en-US" sz="1600" dirty="0">
                <a:solidFill>
                  <a:srgbClr val="000000"/>
                </a:solidFill>
                <a:ea typeface="Calibri" pitchFamily="34" charset="0"/>
                <a:cs typeface="Arial" pitchFamily="34" charset="0"/>
              </a:rPr>
              <a:t>is on the y-axis.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2. Every graph should have a </a:t>
            </a:r>
            <a:r>
              <a:rPr lang="en-US" altLang="en-US" sz="1600" b="1" dirty="0">
                <a:solidFill>
                  <a:srgbClr val="000000"/>
                </a:solidFill>
                <a:ea typeface="Calibri" pitchFamily="34" charset="0"/>
                <a:cs typeface="Arial" pitchFamily="34" charset="0"/>
              </a:rPr>
              <a:t>title </a:t>
            </a:r>
            <a:r>
              <a:rPr lang="en-US" altLang="en-US" sz="1600" dirty="0">
                <a:solidFill>
                  <a:srgbClr val="000000"/>
                </a:solidFill>
                <a:ea typeface="Calibri" pitchFamily="34" charset="0"/>
                <a:cs typeface="Arial" pitchFamily="34" charset="0"/>
              </a:rPr>
              <a:t>that this concise but descriptive,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in the form ‘Graph of (dependent variable) vs. (independent variable)’.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3. The </a:t>
            </a:r>
            <a:r>
              <a:rPr lang="en-US" altLang="en-US" sz="1600" b="1" dirty="0">
                <a:solidFill>
                  <a:srgbClr val="000000"/>
                </a:solidFill>
                <a:ea typeface="Calibri" pitchFamily="34" charset="0"/>
                <a:cs typeface="Arial" pitchFamily="34" charset="0"/>
              </a:rPr>
              <a:t>scales </a:t>
            </a:r>
            <a:r>
              <a:rPr lang="en-US" altLang="en-US" sz="1600" dirty="0">
                <a:solidFill>
                  <a:srgbClr val="000000"/>
                </a:solidFill>
                <a:ea typeface="Calibri" pitchFamily="34" charset="0"/>
                <a:cs typeface="Arial" pitchFamily="34" charset="0"/>
              </a:rPr>
              <a:t>of the axes should suit the data ranges.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4. The axes should be </a:t>
            </a:r>
            <a:r>
              <a:rPr lang="en-US" altLang="en-US" sz="1600" b="1" dirty="0">
                <a:solidFill>
                  <a:srgbClr val="000000"/>
                </a:solidFill>
                <a:ea typeface="Calibri" pitchFamily="34" charset="0"/>
                <a:cs typeface="Arial" pitchFamily="34" charset="0"/>
              </a:rPr>
              <a:t>labeled </a:t>
            </a:r>
            <a:r>
              <a:rPr lang="en-US" altLang="en-US" sz="1600" dirty="0">
                <a:solidFill>
                  <a:srgbClr val="000000"/>
                </a:solidFill>
                <a:ea typeface="Calibri" pitchFamily="34" charset="0"/>
                <a:cs typeface="Arial" pitchFamily="34" charset="0"/>
              </a:rPr>
              <a:t>with the variable, units, and instrument uncertainties.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5. The </a:t>
            </a:r>
            <a:r>
              <a:rPr lang="en-US" altLang="en-US" sz="1600" b="1" dirty="0">
                <a:solidFill>
                  <a:srgbClr val="000000"/>
                </a:solidFill>
                <a:ea typeface="Calibri" pitchFamily="34" charset="0"/>
                <a:cs typeface="Arial" pitchFamily="34" charset="0"/>
              </a:rPr>
              <a:t>data points </a:t>
            </a:r>
            <a:r>
              <a:rPr lang="en-US" altLang="en-US" sz="1600" dirty="0">
                <a:solidFill>
                  <a:srgbClr val="000000"/>
                </a:solidFill>
                <a:ea typeface="Calibri" pitchFamily="34" charset="0"/>
                <a:cs typeface="Arial" pitchFamily="34" charset="0"/>
              </a:rPr>
              <a:t>should be clear.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7. </a:t>
            </a:r>
            <a:r>
              <a:rPr lang="en-US" altLang="en-US" sz="1600" b="1" dirty="0">
                <a:solidFill>
                  <a:srgbClr val="000000"/>
                </a:solidFill>
                <a:ea typeface="Calibri" pitchFamily="34" charset="0"/>
                <a:cs typeface="Arial" pitchFamily="34" charset="0"/>
              </a:rPr>
              <a:t>Error bars </a:t>
            </a:r>
            <a:r>
              <a:rPr lang="en-US" altLang="en-US" sz="1600" dirty="0">
                <a:solidFill>
                  <a:srgbClr val="000000"/>
                </a:solidFill>
                <a:ea typeface="Calibri" pitchFamily="34" charset="0"/>
                <a:cs typeface="Arial" pitchFamily="34" charset="0"/>
              </a:rPr>
              <a:t> represent  the uncertainty range.</a:t>
            </a:r>
          </a:p>
          <a:p>
            <a:pPr eaLnBrk="0" fontAlgn="base" hangingPunct="0">
              <a:spcBef>
                <a:spcPct val="0"/>
              </a:spcBef>
              <a:spcAft>
                <a:spcPct val="0"/>
              </a:spcAft>
            </a:pPr>
            <a:r>
              <a:rPr lang="en-US" altLang="en-US" sz="1600" b="1" dirty="0">
                <a:solidFill>
                  <a:srgbClr val="000000"/>
                </a:solidFill>
                <a:ea typeface="Calibri" pitchFamily="34" charset="0"/>
                <a:cs typeface="Arial" pitchFamily="34" charset="0"/>
              </a:rPr>
              <a:t>    Error bars </a:t>
            </a:r>
            <a:r>
              <a:rPr lang="en-US" altLang="en-US" sz="1600" dirty="0">
                <a:solidFill>
                  <a:srgbClr val="000000"/>
                </a:solidFill>
                <a:ea typeface="Calibri" pitchFamily="34" charset="0"/>
                <a:cs typeface="Arial" pitchFamily="34" charset="0"/>
              </a:rPr>
              <a:t>should be shown correctly (using a straight-edge).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8. Data points (average value ONLY!) should not be connected dot-to-dot fashion.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A </a:t>
            </a:r>
            <a:r>
              <a:rPr lang="en-US" altLang="en-US" sz="1600" b="1" dirty="0">
                <a:solidFill>
                  <a:srgbClr val="000000"/>
                </a:solidFill>
                <a:ea typeface="Calibri" pitchFamily="34" charset="0"/>
                <a:cs typeface="Arial" pitchFamily="34" charset="0"/>
              </a:rPr>
              <a:t>line of best fit </a:t>
            </a:r>
            <a:r>
              <a:rPr lang="en-US" altLang="en-US" sz="1600" dirty="0">
                <a:solidFill>
                  <a:srgbClr val="000000"/>
                </a:solidFill>
                <a:ea typeface="Calibri" pitchFamily="34" charset="0"/>
                <a:cs typeface="Arial" pitchFamily="34" charset="0"/>
              </a:rPr>
              <a:t>should be drawn instead. The best fit line is not necessarily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the straight line and should pass through all of the crosses created by the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error bars. Approximately the same number of data points should be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above your line as below it. </a:t>
            </a:r>
            <a:endParaRPr lang="en-US" altLang="en-US" sz="1600" dirty="0">
              <a:solidFill>
                <a:srgbClr val="4D5B6B"/>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9. Each point that does not fit with the best fit line should be identified.</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a:t>
            </a:r>
            <a:r>
              <a:rPr lang="en-US" altLang="en-US" sz="1600" b="1" dirty="0">
                <a:solidFill>
                  <a:srgbClr val="000000"/>
                </a:solidFill>
                <a:ea typeface="Calibri" pitchFamily="34" charset="0"/>
                <a:cs typeface="Arial" pitchFamily="34" charset="0"/>
              </a:rPr>
              <a:t>If you have an outlier, leave it as it is, discuss it, and the draw </a:t>
            </a:r>
          </a:p>
          <a:p>
            <a:pPr eaLnBrk="0" fontAlgn="base" hangingPunct="0">
              <a:spcBef>
                <a:spcPct val="0"/>
              </a:spcBef>
              <a:spcAft>
                <a:spcPct val="0"/>
              </a:spcAft>
            </a:pPr>
            <a:r>
              <a:rPr lang="en-US" altLang="en-US" sz="1600" b="1" dirty="0">
                <a:solidFill>
                  <a:srgbClr val="000000"/>
                </a:solidFill>
                <a:ea typeface="Calibri" pitchFamily="34" charset="0"/>
                <a:cs typeface="Arial" pitchFamily="34" charset="0"/>
              </a:rPr>
              <a:t>     a second graph omitting the outlier and discuss it again.</a:t>
            </a:r>
            <a:endParaRPr lang="en-US" altLang="en-US" sz="1600" dirty="0">
              <a:solidFill>
                <a:srgbClr val="000000"/>
              </a:solidFill>
              <a:cs typeface="Arial" pitchFamily="34" charset="0"/>
            </a:endParaRP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10. Think about whether the </a:t>
            </a:r>
            <a:r>
              <a:rPr lang="en-US" altLang="en-US" sz="1600" b="1" dirty="0">
                <a:solidFill>
                  <a:srgbClr val="000000"/>
                </a:solidFill>
                <a:ea typeface="Calibri" pitchFamily="34" charset="0"/>
                <a:cs typeface="Arial" pitchFamily="34" charset="0"/>
              </a:rPr>
              <a:t>origin </a:t>
            </a:r>
            <a:r>
              <a:rPr lang="en-US" altLang="en-US" sz="1600" dirty="0">
                <a:solidFill>
                  <a:srgbClr val="000000"/>
                </a:solidFill>
                <a:ea typeface="Calibri" pitchFamily="34" charset="0"/>
                <a:cs typeface="Arial" pitchFamily="34" charset="0"/>
              </a:rPr>
              <a:t>should be included in your graph (what </a:t>
            </a:r>
          </a:p>
          <a:p>
            <a:pPr eaLnBrk="0" fontAlgn="base" hangingPunct="0">
              <a:spcBef>
                <a:spcPct val="0"/>
              </a:spcBef>
              <a:spcAft>
                <a:spcPct val="0"/>
              </a:spcAft>
            </a:pPr>
            <a:r>
              <a:rPr lang="en-US" altLang="en-US" sz="1600" dirty="0">
                <a:solidFill>
                  <a:srgbClr val="000000"/>
                </a:solidFill>
                <a:ea typeface="Calibri" pitchFamily="34" charset="0"/>
                <a:cs typeface="Arial" pitchFamily="34" charset="0"/>
              </a:rPr>
              <a:t>      is the physical significance of that point?) </a:t>
            </a:r>
            <a:r>
              <a:rPr lang="en-US" altLang="en-US" sz="1600" b="1" dirty="0">
                <a:solidFill>
                  <a:srgbClr val="1A171B"/>
                </a:solidFill>
                <a:ea typeface="MinionPro-Regular" charset="-128"/>
                <a:cs typeface="Arial" pitchFamily="34" charset="0"/>
              </a:rPr>
              <a:t>Do not assume that the line </a:t>
            </a:r>
          </a:p>
          <a:p>
            <a:pPr eaLnBrk="0" fontAlgn="base" hangingPunct="0">
              <a:spcBef>
                <a:spcPct val="0"/>
              </a:spcBef>
              <a:spcAft>
                <a:spcPct val="0"/>
              </a:spcAft>
            </a:pPr>
            <a:r>
              <a:rPr lang="en-US" altLang="en-US" sz="1600" b="1" dirty="0">
                <a:solidFill>
                  <a:srgbClr val="1A171B"/>
                </a:solidFill>
                <a:ea typeface="MinionPro-Regular" charset="-128"/>
                <a:cs typeface="Arial" pitchFamily="34" charset="0"/>
              </a:rPr>
              <a:t>      should pass through the origin.</a:t>
            </a:r>
            <a:endParaRPr lang="en-US" altLang="en-US" sz="1600" dirty="0">
              <a:solidFill>
                <a:srgbClr val="4D5B6B"/>
              </a:solidFill>
              <a:cs typeface="Arial" pitchFamily="34" charset="0"/>
            </a:endParaRPr>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720" y="3078017"/>
            <a:ext cx="18764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8270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17582"/>
            <a:ext cx="7615469" cy="1200329"/>
          </a:xfrm>
          <a:prstGeom prst="rect">
            <a:avLst/>
          </a:prstGeom>
        </p:spPr>
        <p:txBody>
          <a:bodyPr wrap="square">
            <a:spAutoFit/>
          </a:bodyPr>
          <a:lstStyle/>
          <a:p>
            <a:r>
              <a:rPr lang="en-US" dirty="0">
                <a:solidFill>
                  <a:srgbClr val="C00000"/>
                </a:solidFill>
                <a:effectLst>
                  <a:outerShdw blurRad="38100" dist="38100" dir="2700000" algn="tl">
                    <a:srgbClr val="000000">
                      <a:alpha val="43137"/>
                    </a:srgbClr>
                  </a:outerShdw>
                </a:effectLst>
              </a:rPr>
              <a:t>▪ Rather than working out error bars for each point – use the</a:t>
            </a:r>
          </a:p>
          <a:p>
            <a:r>
              <a:rPr lang="en-US" dirty="0">
                <a:solidFill>
                  <a:srgbClr val="C00000"/>
                </a:solidFill>
                <a:effectLst>
                  <a:outerShdw blurRad="38100" dist="38100" dir="2700000" algn="tl">
                    <a:srgbClr val="000000">
                      <a:alpha val="43137"/>
                    </a:srgbClr>
                  </a:outerShdw>
                </a:effectLst>
              </a:rPr>
              <a:t>  </a:t>
            </a:r>
            <a:r>
              <a:rPr lang="en-US" b="1" dirty="0">
                <a:solidFill>
                  <a:srgbClr val="C00000"/>
                </a:solidFill>
                <a:effectLst>
                  <a:outerShdw blurRad="38100" dist="38100" dir="2700000" algn="tl">
                    <a:srgbClr val="000000">
                      <a:alpha val="43137"/>
                    </a:srgbClr>
                  </a:outerShdw>
                </a:effectLst>
              </a:rPr>
              <a:t>worst value</a:t>
            </a:r>
            <a:r>
              <a:rPr lang="en-US" dirty="0">
                <a:solidFill>
                  <a:srgbClr val="C00000"/>
                </a:solidFill>
                <a:effectLst>
                  <a:outerShdw blurRad="38100" dist="38100" dir="2700000" algn="tl">
                    <a:srgbClr val="000000">
                      <a:alpha val="43137"/>
                    </a:srgbClr>
                  </a:outerShdw>
                </a:effectLst>
              </a:rPr>
              <a:t> and assume that all of the other errors bars  are the same. </a:t>
            </a:r>
          </a:p>
          <a:p>
            <a:r>
              <a:rPr lang="en-US" dirty="0">
                <a:solidFill>
                  <a:srgbClr val="C00000"/>
                </a:solidFill>
                <a:effectLst>
                  <a:outerShdw blurRad="38100" dist="38100" dir="2700000" algn="tl">
                    <a:srgbClr val="000000">
                      <a:alpha val="43137"/>
                    </a:srgbClr>
                  </a:outerShdw>
                </a:effectLst>
              </a:rPr>
              <a:t>In the report include explanation, a sentence like: “Taking the highest uncertainty we are reasonably sure that result is ….”</a:t>
            </a:r>
          </a:p>
        </p:txBody>
      </p:sp>
      <p:sp>
        <p:nvSpPr>
          <p:cNvPr id="5" name="Rectangle 4"/>
          <p:cNvSpPr/>
          <p:nvPr/>
        </p:nvSpPr>
        <p:spPr>
          <a:xfrm>
            <a:off x="533400" y="244790"/>
            <a:ext cx="8153400" cy="1077218"/>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In principle, the size of the error bar could well be different for every single point and so they should be individually worked out. </a:t>
            </a:r>
          </a:p>
          <a:p>
            <a:r>
              <a:rPr lang="en-US"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practice</a:t>
            </a:r>
            <a:r>
              <a:rPr lang="en-US" sz="1600" dirty="0">
                <a:solidFill>
                  <a:srgbClr val="000000"/>
                </a:solidFill>
                <a:latin typeface="Arial" panose="020B0604020202020204" pitchFamily="34" charset="0"/>
                <a:cs typeface="Arial" panose="020B0604020202020204" pitchFamily="34" charset="0"/>
              </a:rPr>
              <a:t>, it would often take too much time to add much time to add all the correct error bars, so some (or all) of the following short cut could be considered.</a:t>
            </a:r>
          </a:p>
        </p:txBody>
      </p:sp>
      <p:sp>
        <p:nvSpPr>
          <p:cNvPr id="6" name="Rectangle 5"/>
          <p:cNvSpPr/>
          <p:nvPr/>
        </p:nvSpPr>
        <p:spPr>
          <a:xfrm>
            <a:off x="533400" y="3429000"/>
            <a:ext cx="6553200" cy="1323439"/>
          </a:xfrm>
          <a:prstGeom prst="rect">
            <a:avLst/>
          </a:prstGeom>
        </p:spPr>
        <p:txBody>
          <a:bodyPr wrap="square">
            <a:spAutoFit/>
          </a:bodyPr>
          <a:lstStyle/>
          <a:p>
            <a:r>
              <a:rPr lang="en-US" sz="1600" dirty="0">
                <a:solidFill>
                  <a:srgbClr val="660066"/>
                </a:solidFill>
                <a:latin typeface="Arial" panose="020B0604020202020204" pitchFamily="34" charset="0"/>
                <a:cs typeface="Arial" panose="020B0604020202020204" pitchFamily="34" charset="0"/>
              </a:rPr>
              <a:t>You should discuss the experiment results </a:t>
            </a:r>
            <a:r>
              <a:rPr lang="en-US" sz="16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end of the lab report</a:t>
            </a:r>
            <a:r>
              <a:rPr lang="en-US" sz="1600" dirty="0">
                <a:solidFill>
                  <a:srgbClr val="660066"/>
                </a:solidFill>
                <a:latin typeface="Arial" panose="020B0604020202020204" pitchFamily="34" charset="0"/>
                <a:cs typeface="Arial" panose="020B0604020202020204" pitchFamily="34" charset="0"/>
              </a:rPr>
              <a:t>. </a:t>
            </a:r>
          </a:p>
          <a:p>
            <a:r>
              <a:rPr lang="en-US" sz="1600" dirty="0">
                <a:solidFill>
                  <a:srgbClr val="660066"/>
                </a:solidFill>
                <a:latin typeface="Arial" panose="020B0604020202020204" pitchFamily="34" charset="0"/>
                <a:cs typeface="Arial" panose="020B0604020202020204" pitchFamily="34" charset="0"/>
              </a:rPr>
              <a:t>What type of dependence you discovered,….</a:t>
            </a:r>
          </a:p>
          <a:p>
            <a:r>
              <a:rPr lang="en-US" sz="1600" dirty="0">
                <a:solidFill>
                  <a:srgbClr val="660066"/>
                </a:solidFill>
                <a:latin typeface="Arial" panose="020B0604020202020204" pitchFamily="34" charset="0"/>
                <a:cs typeface="Arial" panose="020B0604020202020204" pitchFamily="34" charset="0"/>
              </a:rPr>
              <a:t>For example when graphing experimental data, you can see immediately if you are dealing with random or systematic errors (if you can compare with theoretical or expected results).</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358044" y="4876800"/>
            <a:ext cx="2638425" cy="1425321"/>
          </a:xfrm>
          <a:prstGeom prst="rect">
            <a:avLst/>
          </a:prstGeom>
        </p:spPr>
      </p:pic>
    </p:spTree>
    <p:extLst>
      <p:ext uri="{BB962C8B-B14F-4D97-AF65-F5344CB8AC3E}">
        <p14:creationId xmlns:p14="http://schemas.microsoft.com/office/powerpoint/2010/main" val="37336221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153400" cy="1877437"/>
          </a:xfrm>
          <a:prstGeom prst="rect">
            <a:avLst/>
          </a:prstGeom>
        </p:spPr>
        <p:txBody>
          <a:bodyPr wrap="square">
            <a:spAutoFit/>
          </a:bodyPr>
          <a:lstStyle/>
          <a:p>
            <a:pPr marL="457200" indent="-457200">
              <a:spcBef>
                <a:spcPct val="20000"/>
              </a:spcBef>
            </a:pPr>
            <a:r>
              <a:rPr lang="en-US" altLang="en-US" sz="2000" b="1" dirty="0">
                <a:solidFill>
                  <a:srgbClr val="000000"/>
                </a:solidFill>
              </a:rPr>
              <a:t>Understandings:</a:t>
            </a:r>
            <a:r>
              <a:rPr lang="en-US" altLang="en-US" sz="2000" dirty="0">
                <a:solidFill>
                  <a:srgbClr val="000000"/>
                </a:solidFill>
              </a:rPr>
              <a:t> </a:t>
            </a:r>
          </a:p>
          <a:p>
            <a:pPr marL="457200" indent="-457200">
              <a:spcBef>
                <a:spcPct val="20000"/>
              </a:spcBef>
            </a:pPr>
            <a:r>
              <a:rPr lang="en-US" altLang="en-US" sz="2000" dirty="0">
                <a:solidFill>
                  <a:srgbClr val="000000"/>
                </a:solidFill>
              </a:rPr>
              <a:t>• Random and systematic errors </a:t>
            </a:r>
          </a:p>
          <a:p>
            <a:pPr marL="457200" indent="-457200">
              <a:spcBef>
                <a:spcPct val="20000"/>
              </a:spcBef>
            </a:pPr>
            <a:r>
              <a:rPr lang="en-US" altLang="en-US" sz="2000" dirty="0">
                <a:solidFill>
                  <a:srgbClr val="000000"/>
                </a:solidFill>
              </a:rPr>
              <a:t>• Absolute, fractional and percentage uncertainties </a:t>
            </a:r>
          </a:p>
          <a:p>
            <a:pPr marL="457200" indent="-457200">
              <a:spcBef>
                <a:spcPct val="20000"/>
              </a:spcBef>
            </a:pPr>
            <a:r>
              <a:rPr lang="en-US" altLang="en-US" sz="2000" dirty="0">
                <a:solidFill>
                  <a:srgbClr val="000000"/>
                </a:solidFill>
              </a:rPr>
              <a:t>• Error bars </a:t>
            </a:r>
          </a:p>
          <a:p>
            <a:pPr marL="457200" indent="-457200">
              <a:spcBef>
                <a:spcPct val="20000"/>
              </a:spcBef>
            </a:pPr>
            <a:r>
              <a:rPr lang="en-US" altLang="en-US" sz="2000" dirty="0">
                <a:solidFill>
                  <a:srgbClr val="000000"/>
                </a:solidFill>
              </a:rPr>
              <a:t>• Uncertainty of gradients and intercepts </a:t>
            </a:r>
          </a:p>
        </p:txBody>
      </p:sp>
      <p:sp>
        <p:nvSpPr>
          <p:cNvPr id="3" name="Rectangle 2"/>
          <p:cNvSpPr/>
          <p:nvPr/>
        </p:nvSpPr>
        <p:spPr>
          <a:xfrm>
            <a:off x="685800" y="2362200"/>
            <a:ext cx="8077200" cy="3108543"/>
          </a:xfrm>
          <a:prstGeom prst="rect">
            <a:avLst/>
          </a:prstGeom>
        </p:spPr>
        <p:txBody>
          <a:bodyPr wrap="square">
            <a:spAutoFit/>
          </a:bodyPr>
          <a:lstStyle/>
          <a:p>
            <a:pPr marL="457200" indent="-457200">
              <a:spcBef>
                <a:spcPct val="20000"/>
              </a:spcBef>
            </a:pPr>
            <a:r>
              <a:rPr lang="en-US" altLang="en-US" sz="2000" b="1" dirty="0">
                <a:solidFill>
                  <a:srgbClr val="000000"/>
                </a:solidFill>
              </a:rPr>
              <a:t>Applications and skills:</a:t>
            </a:r>
            <a:r>
              <a:rPr lang="en-US" altLang="en-US" sz="2000" dirty="0">
                <a:solidFill>
                  <a:srgbClr val="000000"/>
                </a:solidFill>
              </a:rPr>
              <a:t> </a:t>
            </a:r>
          </a:p>
          <a:p>
            <a:pPr marL="457200" indent="-457200">
              <a:spcBef>
                <a:spcPct val="20000"/>
              </a:spcBef>
            </a:pPr>
            <a:r>
              <a:rPr lang="en-US" altLang="en-US" sz="2000" dirty="0">
                <a:solidFill>
                  <a:srgbClr val="000000"/>
                </a:solidFill>
              </a:rPr>
              <a:t>• Explaining how random and systematic errors can be identified and reduced </a:t>
            </a:r>
          </a:p>
          <a:p>
            <a:pPr marL="457200" indent="-457200">
              <a:spcBef>
                <a:spcPct val="20000"/>
              </a:spcBef>
            </a:pPr>
            <a:r>
              <a:rPr lang="en-US" altLang="en-US" sz="2000" dirty="0">
                <a:solidFill>
                  <a:srgbClr val="000000"/>
                </a:solidFill>
              </a:rPr>
              <a:t>• Collecting data that include absolute and/or fractional uncertainties and stating these as an uncertainty range (expressed as: best estimate ± uncertainty range) </a:t>
            </a:r>
          </a:p>
          <a:p>
            <a:pPr marL="457200" indent="-457200">
              <a:spcBef>
                <a:spcPct val="20000"/>
              </a:spcBef>
            </a:pPr>
            <a:r>
              <a:rPr lang="en-US" altLang="en-US" sz="2000" dirty="0">
                <a:solidFill>
                  <a:srgbClr val="000000"/>
                </a:solidFill>
              </a:rPr>
              <a:t>• Propagating uncertainties through calculations involving addition, subtraction, multiplication, division and raising to a power </a:t>
            </a:r>
          </a:p>
          <a:p>
            <a:pPr marL="457200" indent="-457200">
              <a:spcBef>
                <a:spcPct val="20000"/>
              </a:spcBef>
            </a:pPr>
            <a:r>
              <a:rPr lang="en-US" altLang="en-US" sz="2000" dirty="0">
                <a:solidFill>
                  <a:srgbClr val="000000"/>
                </a:solidFill>
              </a:rPr>
              <a:t>• Determining the uncertainty in gradients and intercepts </a:t>
            </a:r>
          </a:p>
        </p:txBody>
      </p:sp>
    </p:spTree>
    <p:extLst>
      <p:ext uri="{BB962C8B-B14F-4D97-AF65-F5344CB8AC3E}">
        <p14:creationId xmlns:p14="http://schemas.microsoft.com/office/powerpoint/2010/main" val="3015028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
            <a:ext cx="5802614"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rPr>
              <a:t>WHAT ARE MAX AND MIN LINES and what to do with them?</a:t>
            </a:r>
          </a:p>
        </p:txBody>
      </p:sp>
      <p:sp>
        <p:nvSpPr>
          <p:cNvPr id="3" name="Rectangle 2"/>
          <p:cNvSpPr/>
          <p:nvPr/>
        </p:nvSpPr>
        <p:spPr>
          <a:xfrm>
            <a:off x="296174" y="585627"/>
            <a:ext cx="8686800" cy="784830"/>
          </a:xfrm>
          <a:prstGeom prst="rect">
            <a:avLst/>
          </a:prstGeom>
        </p:spPr>
        <p:txBody>
          <a:bodyPr wrap="square">
            <a:spAutoFit/>
          </a:bodyPr>
          <a:lstStyle/>
          <a:p>
            <a:r>
              <a:rPr lang="en-US" sz="1500" dirty="0">
                <a:solidFill>
                  <a:srgbClr val="660066"/>
                </a:solidFill>
                <a:latin typeface="Arial" panose="020B0604020202020204" pitchFamily="34" charset="0"/>
                <a:cs typeface="Arial" panose="020B0604020202020204" pitchFamily="34" charset="0"/>
              </a:rPr>
              <a:t>Remember that most Physics experiments lead to graphical analysis of data. We can use graphs to express and find uncertainties. You must include graphs of your data. </a:t>
            </a:r>
          </a:p>
          <a:p>
            <a:r>
              <a:rPr lang="en-US" sz="1500" dirty="0">
                <a:solidFill>
                  <a:srgbClr val="660066"/>
                </a:solidFill>
                <a:latin typeface="Arial" panose="020B0604020202020204" pitchFamily="34" charset="0"/>
                <a:cs typeface="Arial" panose="020B0604020202020204" pitchFamily="34" charset="0"/>
              </a:rPr>
              <a:t>Let’s say you have found the line of best fit and the slope of this line (linearization)</a:t>
            </a:r>
          </a:p>
        </p:txBody>
      </p:sp>
      <p:sp>
        <p:nvSpPr>
          <p:cNvPr id="4" name="Rectangle 3"/>
          <p:cNvSpPr/>
          <p:nvPr/>
        </p:nvSpPr>
        <p:spPr>
          <a:xfrm>
            <a:off x="376687" y="1371600"/>
            <a:ext cx="8439649" cy="1015663"/>
          </a:xfrm>
          <a:prstGeom prst="rect">
            <a:avLst/>
          </a:prstGeom>
        </p:spPr>
        <p:txBody>
          <a:bodyPr wrap="square">
            <a:spAutoFit/>
          </a:bodyPr>
          <a:lstStyle/>
          <a:p>
            <a:r>
              <a:rPr lang="en-US" sz="1500" dirty="0">
                <a:solidFill>
                  <a:srgbClr val="660066"/>
                </a:solidFill>
                <a:latin typeface="Arial" panose="020B0604020202020204" pitchFamily="34" charset="0"/>
                <a:cs typeface="Arial" panose="020B0604020202020204" pitchFamily="34" charset="0"/>
              </a:rPr>
              <a:t>Therefore, you have found a value of the slope that corresponds to some physical quantity (13.6 eV in previous example which is maximum energy electron can have in H atom: n = 1). Now you must use the </a:t>
            </a:r>
            <a:r>
              <a:rPr lang="en-US" sz="1500" b="1" dirty="0">
                <a:solidFill>
                  <a:srgbClr val="660066"/>
                </a:solidFill>
                <a:latin typeface="Arial" panose="020B0604020202020204" pitchFamily="34" charset="0"/>
                <a:cs typeface="Arial" panose="020B0604020202020204" pitchFamily="34" charset="0"/>
              </a:rPr>
              <a:t>maximum </a:t>
            </a:r>
            <a:r>
              <a:rPr lang="en-US" sz="1500" dirty="0">
                <a:solidFill>
                  <a:srgbClr val="660066"/>
                </a:solidFill>
                <a:latin typeface="Arial" panose="020B0604020202020204" pitchFamily="34" charset="0"/>
                <a:cs typeface="Arial" panose="020B0604020202020204" pitchFamily="34" charset="0"/>
              </a:rPr>
              <a:t>and </a:t>
            </a:r>
            <a:r>
              <a:rPr lang="en-US" sz="1500" b="1" dirty="0">
                <a:solidFill>
                  <a:srgbClr val="660066"/>
                </a:solidFill>
                <a:latin typeface="Arial" panose="020B0604020202020204" pitchFamily="34" charset="0"/>
                <a:cs typeface="Arial" panose="020B0604020202020204" pitchFamily="34" charset="0"/>
              </a:rPr>
              <a:t>minimum best-fit lines </a:t>
            </a:r>
            <a:r>
              <a:rPr lang="en-US" sz="1500" dirty="0">
                <a:solidFill>
                  <a:srgbClr val="660066"/>
                </a:solidFill>
                <a:latin typeface="Arial" panose="020B0604020202020204" pitchFamily="34" charset="0"/>
                <a:cs typeface="Arial" panose="020B0604020202020204" pitchFamily="34" charset="0"/>
              </a:rPr>
              <a:t>to determine the final uncertainty in the stated value of the slope of your best-fit line. Here’s how: </a:t>
            </a:r>
          </a:p>
        </p:txBody>
      </p:sp>
      <p:sp>
        <p:nvSpPr>
          <p:cNvPr id="5" name="Rectangle 1"/>
          <p:cNvSpPr>
            <a:spLocks noChangeArrowheads="1"/>
          </p:cNvSpPr>
          <p:nvPr/>
        </p:nvSpPr>
        <p:spPr bwMode="auto">
          <a:xfrm>
            <a:off x="359173" y="4419600"/>
            <a:ext cx="833377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3. Determine the slopes and y-intercepts of these two lines. </a:t>
            </a:r>
            <a:endParaRPr lang="en-US" altLang="en-US" sz="1500" dirty="0">
              <a:solidFill>
                <a:srgbClr val="660066"/>
              </a:solidFill>
              <a:latin typeface="Arial" pitchFamily="34" charset="0"/>
              <a:cs typeface="Arial" pitchFamily="34" charset="0"/>
            </a:endParaRPr>
          </a:p>
        </p:txBody>
      </p:sp>
      <p:sp>
        <p:nvSpPr>
          <p:cNvPr id="7" name="Rectangle 6"/>
          <p:cNvSpPr/>
          <p:nvPr/>
        </p:nvSpPr>
        <p:spPr>
          <a:xfrm>
            <a:off x="376687" y="2743200"/>
            <a:ext cx="8525774" cy="784830"/>
          </a:xfrm>
          <a:prstGeom prst="rect">
            <a:avLst/>
          </a:prstGeom>
        </p:spPr>
        <p:txBody>
          <a:bodyPr wrap="square">
            <a:spAutoFit/>
          </a:bodyPr>
          <a:lstStyle/>
          <a:p>
            <a:pPr marL="342900" indent="-342900" fontAlgn="base">
              <a:spcBef>
                <a:spcPct val="0"/>
              </a:spcBef>
              <a:spcAft>
                <a:spcPct val="0"/>
              </a:spcAft>
              <a:buFontTx/>
              <a:buAutoNum type="arabicPeriod"/>
            </a:pPr>
            <a:r>
              <a:rPr lang="en-US" altLang="en-US" sz="1500" dirty="0">
                <a:solidFill>
                  <a:srgbClr val="660066"/>
                </a:solidFill>
                <a:latin typeface="Arial" pitchFamily="34" charset="0"/>
                <a:ea typeface="Calibri" pitchFamily="34" charset="0"/>
                <a:cs typeface="Arial" pitchFamily="34" charset="0"/>
              </a:rPr>
              <a:t>Draw a straight line with the </a:t>
            </a:r>
            <a:r>
              <a:rPr lang="en-US" altLang="en-US" sz="1500" b="1" dirty="0">
                <a:solidFill>
                  <a:srgbClr val="660066"/>
                </a:solidFill>
                <a:latin typeface="Arial" pitchFamily="34" charset="0"/>
                <a:ea typeface="Calibri" pitchFamily="34" charset="0"/>
                <a:cs typeface="Arial" pitchFamily="34" charset="0"/>
              </a:rPr>
              <a:t>least </a:t>
            </a:r>
            <a:r>
              <a:rPr lang="en-US" altLang="en-US" sz="1500" dirty="0">
                <a:solidFill>
                  <a:srgbClr val="660066"/>
                </a:solidFill>
                <a:latin typeface="Arial" pitchFamily="34" charset="0"/>
                <a:ea typeface="Calibri" pitchFamily="34" charset="0"/>
                <a:cs typeface="Arial" pitchFamily="34" charset="0"/>
              </a:rPr>
              <a:t>slope possible </a:t>
            </a:r>
          </a:p>
          <a:p>
            <a:pPr fontAlgn="base">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      (minimum best-fit line) that connects corners of your </a:t>
            </a:r>
          </a:p>
          <a:p>
            <a:pPr fontAlgn="base">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      first and last error boxes. </a:t>
            </a:r>
            <a:endParaRPr lang="en-US" altLang="en-US" sz="1500" dirty="0">
              <a:solidFill>
                <a:srgbClr val="660066"/>
              </a:solidFill>
              <a:latin typeface="Arial" pitchFamily="34" charset="0"/>
              <a:cs typeface="Arial" pitchFamily="34" charset="0"/>
            </a:endParaRPr>
          </a:p>
        </p:txBody>
      </p:sp>
      <p:sp>
        <p:nvSpPr>
          <p:cNvPr id="8" name="Rectangle 7"/>
          <p:cNvSpPr/>
          <p:nvPr/>
        </p:nvSpPr>
        <p:spPr>
          <a:xfrm>
            <a:off x="359173" y="3621176"/>
            <a:ext cx="6096000" cy="784830"/>
          </a:xfrm>
          <a:prstGeom prst="rect">
            <a:avLst/>
          </a:prstGeom>
        </p:spPr>
        <p:txBody>
          <a:bodyPr wrap="square">
            <a:spAutoFit/>
          </a:bodyPr>
          <a:lstStyle/>
          <a:p>
            <a:pPr eaLnBrk="0" fontAlgn="base" hangingPunct="0">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2. Draw a straight line with the </a:t>
            </a:r>
            <a:r>
              <a:rPr lang="en-US" altLang="en-US" sz="1500" b="1" dirty="0">
                <a:solidFill>
                  <a:srgbClr val="660066"/>
                </a:solidFill>
                <a:latin typeface="Arial" pitchFamily="34" charset="0"/>
                <a:ea typeface="Calibri" pitchFamily="34" charset="0"/>
                <a:cs typeface="Arial" pitchFamily="34" charset="0"/>
              </a:rPr>
              <a:t>greatest </a:t>
            </a:r>
            <a:r>
              <a:rPr lang="en-US" altLang="en-US" sz="1500" dirty="0">
                <a:solidFill>
                  <a:srgbClr val="660066"/>
                </a:solidFill>
                <a:latin typeface="Arial" pitchFamily="34" charset="0"/>
                <a:ea typeface="Calibri" pitchFamily="34" charset="0"/>
                <a:cs typeface="Arial" pitchFamily="34" charset="0"/>
              </a:rPr>
              <a:t>slope possible </a:t>
            </a:r>
          </a:p>
          <a:p>
            <a:pPr eaLnBrk="0" fontAlgn="base" hangingPunct="0">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     (maximum best-fit line) that connects corners of your </a:t>
            </a:r>
          </a:p>
          <a:p>
            <a:pPr eaLnBrk="0" fontAlgn="base" hangingPunct="0">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     first and last error boxes. </a:t>
            </a:r>
            <a:endParaRPr lang="en-US" altLang="en-US" sz="1500" dirty="0">
              <a:solidFill>
                <a:srgbClr val="660066"/>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823" y="2350318"/>
            <a:ext cx="33718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49567" y="5657709"/>
            <a:ext cx="184731" cy="646331"/>
          </a:xfrm>
          <a:prstGeom prst="rect">
            <a:avLst/>
          </a:prstGeom>
          <a:noFill/>
        </p:spPr>
        <p:txBody>
          <a:bodyPr wrap="none" rtlCol="0">
            <a:spAutoFit/>
          </a:bodyPr>
          <a:lstStyle/>
          <a:p>
            <a:endParaRPr lang="en-US" dirty="0">
              <a:solidFill>
                <a:srgbClr val="660066"/>
              </a:solidFill>
              <a:latin typeface="Arial" panose="020B0604020202020204" pitchFamily="34" charset="0"/>
              <a:cs typeface="Arial" panose="020B0604020202020204" pitchFamily="34" charset="0"/>
            </a:endParaRPr>
          </a:p>
          <a:p>
            <a:endParaRPr lang="en-US" dirty="0">
              <a:solidFill>
                <a:srgbClr val="4D5B6B"/>
              </a:solidFill>
            </a:endParaRPr>
          </a:p>
        </p:txBody>
      </p:sp>
      <p:sp>
        <p:nvSpPr>
          <p:cNvPr id="12" name="TextBox 11"/>
          <p:cNvSpPr txBox="1"/>
          <p:nvPr/>
        </p:nvSpPr>
        <p:spPr>
          <a:xfrm>
            <a:off x="371977" y="5694785"/>
            <a:ext cx="3733800" cy="338554"/>
          </a:xfrm>
          <a:prstGeom prst="rect">
            <a:avLst/>
          </a:prstGeom>
          <a:noFill/>
        </p:spPr>
        <p:txBody>
          <a:bodyPr wrap="square" rtlCol="0">
            <a:spAutoFit/>
          </a:bodyPr>
          <a:lstStyle/>
          <a:p>
            <a:r>
              <a:rPr lang="en-US" sz="1600" dirty="0">
                <a:solidFill>
                  <a:srgbClr val="080808"/>
                </a:solidFill>
              </a:rPr>
              <a:t>Uncertainty in the slope: </a:t>
            </a:r>
          </a:p>
        </p:txBody>
      </p:sp>
      <p:sp>
        <p:nvSpPr>
          <p:cNvPr id="13" name="TextBox 12"/>
          <p:cNvSpPr txBox="1"/>
          <p:nvPr/>
        </p:nvSpPr>
        <p:spPr>
          <a:xfrm>
            <a:off x="371977" y="6372041"/>
            <a:ext cx="3733800" cy="338554"/>
          </a:xfrm>
          <a:prstGeom prst="rect">
            <a:avLst/>
          </a:prstGeom>
          <a:noFill/>
        </p:spPr>
        <p:txBody>
          <a:bodyPr wrap="square" rtlCol="0">
            <a:spAutoFit/>
          </a:bodyPr>
          <a:lstStyle/>
          <a:p>
            <a:r>
              <a:rPr lang="en-US" sz="1600" dirty="0">
                <a:solidFill>
                  <a:srgbClr val="080808"/>
                </a:solidFill>
              </a:rPr>
              <a:t>Uncertainty in the y-intercept: </a:t>
            </a:r>
          </a:p>
        </p:txBody>
      </p:sp>
      <mc:AlternateContent xmlns:mc="http://schemas.openxmlformats.org/markup-compatibility/2006" xmlns:a14="http://schemas.microsoft.com/office/drawing/2010/main">
        <mc:Choice Requires="a14">
          <p:sp>
            <p:nvSpPr>
              <p:cNvPr id="14" name="TextBox 13"/>
              <p:cNvSpPr txBox="1"/>
              <p:nvPr/>
            </p:nvSpPr>
            <p:spPr>
              <a:xfrm>
                <a:off x="2819397" y="5527918"/>
                <a:ext cx="3101975" cy="5643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C00000"/>
                          </a:solidFill>
                          <a:latin typeface="Cambria Math" panose="02040503050406030204" pitchFamily="18" charset="0"/>
                          <a:ea typeface="Cambria Math" panose="02040503050406030204" pitchFamily="18" charset="0"/>
                        </a:rPr>
                        <m:t>∆</m:t>
                      </m:r>
                      <m:r>
                        <a:rPr lang="en-US" sz="1600" i="1" smtClean="0">
                          <a:solidFill>
                            <a:srgbClr val="C00000"/>
                          </a:solidFill>
                          <a:latin typeface="Cambria Math" panose="02040503050406030204" pitchFamily="18" charset="0"/>
                          <a:ea typeface="Cambria Math" panose="02040503050406030204" pitchFamily="18" charset="0"/>
                        </a:rPr>
                        <m:t>𝑚</m:t>
                      </m:r>
                      <m:r>
                        <a:rPr lang="en-US" sz="1600" b="0" i="1" smtClean="0">
                          <a:solidFill>
                            <a:srgbClr val="C00000"/>
                          </a:solidFill>
                          <a:latin typeface="Cambria Math" panose="02040503050406030204" pitchFamily="18" charset="0"/>
                          <a:ea typeface="Cambria Math" panose="02040503050406030204" pitchFamily="18" charset="0"/>
                        </a:rPr>
                        <m:t>=</m:t>
                      </m:r>
                      <m:f>
                        <m:fPr>
                          <m:ctrlPr>
                            <a:rPr lang="en-US" sz="160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m:rPr>
                              <m:nor/>
                            </m:rPr>
                            <a:rPr lang="en-US" sz="16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ctrlPr>
                            </m:sSubPr>
                            <m:e>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m:t>
                              </m:r>
                            </m:e>
                            <m: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𝑚𝑎𝑥</m:t>
                              </m:r>
                            </m:sub>
                          </m:s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ctrlPr>
                            </m:sSubPr>
                            <m:e>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m:t>
                              </m:r>
                            </m:e>
                            <m: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𝑚𝑖𝑛</m:t>
                              </m:r>
                            </m:sub>
                          </m:sSub>
                          <m:r>
                            <m:rPr>
                              <m:nor/>
                            </m:rPr>
                            <a:rPr lang="en-US" sz="16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num>
                        <m:den>
                          <m:r>
                            <a:rPr lang="en-US" sz="1600" b="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den>
                      </m:f>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19397" y="5527918"/>
                <a:ext cx="3101975" cy="56438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819400" y="6092303"/>
                <a:ext cx="310197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a:ea typeface="Cambria Math" panose="02040503050406030204" pitchFamily="18" charset="0"/>
                        </a:rPr>
                        <m:t>𝑏</m:t>
                      </m:r>
                      <m:r>
                        <a:rPr lang="en-US" b="0" i="1" smtClean="0">
                          <a:solidFill>
                            <a:srgbClr val="C00000"/>
                          </a:solidFill>
                          <a:latin typeface="Cambria Math"/>
                          <a:ea typeface="Cambria Math" panose="02040503050406030204" pitchFamily="18" charset="0"/>
                        </a:rPr>
                        <m:t>=</m:t>
                      </m:r>
                      <m:f>
                        <m:fPr>
                          <m:ctrlPr>
                            <a:rPr lang="en-US"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m:rPr>
                              <m:nor/>
                            </m:rP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m:t>(</m:t>
                          </m:r>
                          <m:sSub>
                            <m:sSubPr>
                              <m:ctrlP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en-US" b="0" i="1" smtClean="0">
                                  <a:solidFill>
                                    <a:srgbClr val="C00000"/>
                                  </a:solidFill>
                                  <a:effectLst>
                                    <a:outerShdw blurRad="38100" dist="38100" dir="2700000" algn="tl">
                                      <a:srgbClr val="000000">
                                        <a:alpha val="43137"/>
                                      </a:srgbClr>
                                    </a:outerShdw>
                                  </a:effectLst>
                                  <a:latin typeface="Cambria Math"/>
                                  <a:cs typeface="Arial" panose="020B0604020202020204" pitchFamily="34" charset="0"/>
                                </a:rPr>
                                <m:t>𝑏</m:t>
                              </m:r>
                            </m:e>
                            <m: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𝑚𝑎𝑥</m:t>
                              </m:r>
                            </m:sub>
                          </m:s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en-US" i="1" smtClean="0">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en-US" b="0" i="1" smtClean="0">
                                  <a:solidFill>
                                    <a:srgbClr val="C00000"/>
                                  </a:solidFill>
                                  <a:effectLst>
                                    <a:outerShdw blurRad="38100" dist="38100" dir="2700000" algn="tl">
                                      <a:srgbClr val="000000">
                                        <a:alpha val="43137"/>
                                      </a:srgbClr>
                                    </a:outerShdw>
                                  </a:effectLst>
                                  <a:latin typeface="Cambria Math"/>
                                  <a:cs typeface="Arial" panose="020B0604020202020204" pitchFamily="34" charset="0"/>
                                </a:rPr>
                                <m:t>𝑏</m:t>
                              </m:r>
                            </m:e>
                            <m: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𝑚𝑖𝑛</m:t>
                              </m:r>
                            </m:sub>
                          </m:sSub>
                          <m:r>
                            <m:rPr>
                              <m:nor/>
                            </m:rP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m:t>)</m:t>
                          </m:r>
                        </m:num>
                        <m:den>
                          <m:r>
                            <a:rPr lang="en-US" b="0" i="1" smtClean="0">
                              <a:solidFill>
                                <a:srgbClr val="C00000"/>
                              </a:solidFill>
                              <a:effectLst>
                                <a:outerShdw blurRad="38100" dist="38100" dir="2700000" algn="tl">
                                  <a:srgbClr val="000000">
                                    <a:alpha val="43137"/>
                                  </a:srgbClr>
                                </a:outerShdw>
                              </a:effectLst>
                              <a:latin typeface="Cambria Math"/>
                            </a:rPr>
                            <m:t>2</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819400" y="6092303"/>
                <a:ext cx="3101975" cy="634789"/>
              </a:xfrm>
              <a:prstGeom prst="rect">
                <a:avLst/>
              </a:prstGeom>
              <a:blipFill rotWithShape="1">
                <a:blip r:embed="rId4"/>
                <a:stretch>
                  <a:fillRect/>
                </a:stretch>
              </a:blipFill>
            </p:spPr>
            <p:txBody>
              <a:bodyPr/>
              <a:lstStyle/>
              <a:p>
                <a:r>
                  <a:rPr lang="en-US">
                    <a:noFill/>
                  </a:rPr>
                  <a:t> </a:t>
                </a:r>
              </a:p>
            </p:txBody>
          </p:sp>
        </mc:Fallback>
      </mc:AlternateContent>
      <p:sp>
        <p:nvSpPr>
          <p:cNvPr id="16" name="Rectangle 1"/>
          <p:cNvSpPr>
            <a:spLocks noChangeArrowheads="1"/>
          </p:cNvSpPr>
          <p:nvPr/>
        </p:nvSpPr>
        <p:spPr bwMode="auto">
          <a:xfrm>
            <a:off x="376687" y="4953000"/>
            <a:ext cx="833377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500" dirty="0">
                <a:solidFill>
                  <a:srgbClr val="660066"/>
                </a:solidFill>
                <a:latin typeface="Arial" pitchFamily="34" charset="0"/>
                <a:ea typeface="Calibri" pitchFamily="34" charset="0"/>
                <a:cs typeface="Arial" pitchFamily="34" charset="0"/>
              </a:rPr>
              <a:t>4. Best fit line has following uncertainties: </a:t>
            </a:r>
            <a:endParaRPr lang="en-US" altLang="en-US" sz="1500" dirty="0">
              <a:solidFill>
                <a:srgbClr val="660066"/>
              </a:solidFill>
              <a:latin typeface="Arial" pitchFamily="34" charset="0"/>
              <a:cs typeface="Arial" pitchFamily="34" charset="0"/>
            </a:endParaRPr>
          </a:p>
        </p:txBody>
      </p:sp>
    </p:spTree>
    <p:extLst>
      <p:ext uri="{BB962C8B-B14F-4D97-AF65-F5344CB8AC3E}">
        <p14:creationId xmlns:p14="http://schemas.microsoft.com/office/powerpoint/2010/main" val="38105470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1295400"/>
            <a:ext cx="813954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660066"/>
                </a:solidFill>
                <a:effectLst/>
                <a:latin typeface="Arial" panose="020B0604020202020204" pitchFamily="34" charset="0"/>
                <a:ea typeface="Calibri" pitchFamily="34" charset="0"/>
                <a:cs typeface="Arial" pitchFamily="34" charset="0"/>
              </a:rPr>
              <a:t>Lines of Best Fit and Max/Min Lines for ‘Graph of Quantity a vs. Quantity b’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60066"/>
                </a:solidFill>
                <a:effectLst/>
                <a:latin typeface="Arial" pitchFamily="34" charset="0"/>
                <a:ea typeface="Calibri" pitchFamily="34" charset="0"/>
                <a:cs typeface="Arial" pitchFamily="34" charset="0"/>
              </a:rPr>
              <a:t>Note that by using this technique, you may get max and min lines that do not go through the error boxes of every data point. This is ok and you will not be penalized for it. </a:t>
            </a:r>
            <a:endParaRPr kumimoji="0" lang="en-US" altLang="en-US" b="0" i="0" u="none" strike="noStrike" cap="none" normalizeH="0" baseline="0" dirty="0">
              <a:ln>
                <a:noFill/>
              </a:ln>
              <a:solidFill>
                <a:srgbClr val="660066"/>
              </a:solidFill>
              <a:effectLst/>
              <a:latin typeface="Arial" pitchFamily="34" charset="0"/>
              <a:cs typeface="Arial" pitchFamily="34" charset="0"/>
            </a:endParaRPr>
          </a:p>
        </p:txBody>
      </p:sp>
      <p:pic>
        <p:nvPicPr>
          <p:cNvPr id="3" name="Pictur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43000" y="3276600"/>
            <a:ext cx="6172200" cy="3225165"/>
          </a:xfrm>
          <a:prstGeom prst="rect">
            <a:avLst/>
          </a:prstGeom>
          <a:ln>
            <a:solidFill>
              <a:srgbClr val="000099"/>
            </a:solidFill>
          </a:ln>
        </p:spPr>
      </p:pic>
      <p:sp>
        <p:nvSpPr>
          <p:cNvPr id="4" name="TextBox 3"/>
          <p:cNvSpPr txBox="1"/>
          <p:nvPr/>
        </p:nvSpPr>
        <p:spPr>
          <a:xfrm>
            <a:off x="1371600" y="381000"/>
            <a:ext cx="3962400" cy="457200"/>
          </a:xfrm>
          <a:prstGeom prst="rect">
            <a:avLst/>
          </a:prstGeom>
          <a:noFill/>
        </p:spPr>
        <p:txBody>
          <a:bodyPr wrap="square" rtlCol="0">
            <a:spAutoFit/>
          </a:bodyPr>
          <a:lstStyle/>
          <a:p>
            <a:r>
              <a:rPr lang="en-US" sz="2400" dirty="0">
                <a:solidFill>
                  <a:srgbClr val="C00000"/>
                </a:solidFill>
                <a:effectLst>
                  <a:outerShdw blurRad="38100" dist="38100" dir="2700000" algn="tl">
                    <a:srgbClr val="000000">
                      <a:alpha val="43137"/>
                    </a:srgbClr>
                  </a:outerShdw>
                </a:effectLst>
              </a:rPr>
              <a:t>Visual help</a:t>
            </a:r>
          </a:p>
        </p:txBody>
      </p:sp>
    </p:spTree>
    <p:extLst>
      <p:ext uri="{BB962C8B-B14F-4D97-AF65-F5344CB8AC3E}">
        <p14:creationId xmlns:p14="http://schemas.microsoft.com/office/powerpoint/2010/main" val="34480664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995488"/>
            <a:ext cx="7772400" cy="4346575"/>
          </a:xfrm>
          <a:prstGeom prst="rect">
            <a:avLst/>
          </a:prstGeom>
          <a:noFill/>
          <a:ln w="9525">
            <a:noFill/>
            <a:miter lim="800000"/>
            <a:headEnd/>
            <a:tailEnd/>
          </a:ln>
        </p:spPr>
        <p:txBody>
          <a:bodyPr/>
          <a:lstStyle/>
          <a:p>
            <a:pPr algn="l">
              <a:spcBef>
                <a:spcPct val="20000"/>
              </a:spcBef>
            </a:pPr>
            <a:endParaRPr lang="en-US" altLang="en-US" sz="2000" dirty="0">
              <a:latin typeface="Calibri" panose="020F0502020204030204" pitchFamily="34" charset="0"/>
              <a:sym typeface="Symbol" pitchFamily="18" charset="2"/>
            </a:endParaRPr>
          </a:p>
          <a:p>
            <a:pPr algn="l">
              <a:spcBef>
                <a:spcPct val="20000"/>
              </a:spcBef>
            </a:pPr>
            <a:endParaRPr lang="en-US" altLang="en-US" sz="2000" dirty="0">
              <a:latin typeface="Calibri" panose="020F0502020204030204" pitchFamily="34" charset="0"/>
              <a:sym typeface="Symbol" pitchFamily="18" charset="2"/>
            </a:endParaRPr>
          </a:p>
          <a:p>
            <a:pPr algn="l">
              <a:spcBef>
                <a:spcPct val="20000"/>
              </a:spcBef>
            </a:pPr>
            <a:endParaRPr lang="en-US" altLang="en-US" sz="2000" dirty="0">
              <a:latin typeface="Calibri" panose="020F0502020204030204" pitchFamily="34" charset="0"/>
              <a:sym typeface="Symbol" pitchFamily="18" charset="2"/>
            </a:endParaRPr>
          </a:p>
          <a:p>
            <a:pPr algn="l">
              <a:spcBef>
                <a:spcPct val="20000"/>
              </a:spcBef>
            </a:pPr>
            <a:endParaRPr lang="en-US" altLang="en-US" sz="2000" dirty="0">
              <a:latin typeface="Calibri" panose="020F0502020204030204" pitchFamily="34" charset="0"/>
              <a:sym typeface="Symbol" pitchFamily="18" charset="2"/>
            </a:endParaRPr>
          </a:p>
          <a:p>
            <a:pPr algn="l">
              <a:spcBef>
                <a:spcPct val="20000"/>
              </a:spcBef>
              <a:buFont typeface="Symbol" pitchFamily="18" charset="2"/>
              <a:buNone/>
            </a:pPr>
            <a:endParaRPr lang="en-US" altLang="en-US" sz="2000" dirty="0">
              <a:latin typeface="Calibri" panose="020F0502020204030204" pitchFamily="34" charset="0"/>
            </a:endParaRPr>
          </a:p>
          <a:p>
            <a:pPr algn="l">
              <a:spcBef>
                <a:spcPct val="20000"/>
              </a:spcBef>
              <a:buFont typeface="Symbol" pitchFamily="18" charset="2"/>
              <a:buNone/>
            </a:pPr>
            <a:endParaRPr lang="en-US" altLang="en-US" sz="2000" dirty="0">
              <a:latin typeface="Calibri" panose="020F0502020204030204" pitchFamily="34" charset="0"/>
            </a:endParaRPr>
          </a:p>
          <a:p>
            <a:pPr algn="l">
              <a:spcBef>
                <a:spcPct val="20000"/>
              </a:spcBef>
              <a:buFont typeface="Symbol" pitchFamily="18" charset="2"/>
              <a:buNone/>
            </a:pPr>
            <a:endParaRPr lang="en-US" altLang="en-US" sz="2000" dirty="0">
              <a:latin typeface="Calibri" panose="020F0502020204030204" pitchFamily="34" charset="0"/>
            </a:endParaRPr>
          </a:p>
          <a:p>
            <a:pPr algn="l">
              <a:spcBef>
                <a:spcPct val="20000"/>
              </a:spcBef>
              <a:buFont typeface="Symbol" pitchFamily="18" charset="2"/>
              <a:buNone/>
            </a:pPr>
            <a:endParaRPr lang="en-US" altLang="en-US" sz="2000" dirty="0">
              <a:latin typeface="Calibri" panose="020F0502020204030204" pitchFamily="34" charset="0"/>
            </a:endParaRPr>
          </a:p>
          <a:p>
            <a:pPr algn="l">
              <a:spcBef>
                <a:spcPct val="20000"/>
              </a:spcBef>
              <a:buFont typeface="Symbol" pitchFamily="18" charset="2"/>
              <a:buChar char="·"/>
            </a:pPr>
            <a:r>
              <a:rPr lang="en-US" altLang="en-US" sz="2000" dirty="0">
                <a:latin typeface="Calibri" panose="020F0502020204030204" pitchFamily="34" charset="0"/>
              </a:rPr>
              <a:t>Look for the line to lie within all horizontal and vertical error bars.</a:t>
            </a:r>
          </a:p>
          <a:p>
            <a:pPr algn="l">
              <a:spcBef>
                <a:spcPct val="20000"/>
              </a:spcBef>
              <a:buFont typeface="Symbol" pitchFamily="18" charset="2"/>
              <a:buChar char="·"/>
            </a:pPr>
            <a:r>
              <a:rPr lang="en-US" altLang="en-US" sz="2000" dirty="0">
                <a:latin typeface="Calibri" panose="020F0502020204030204" pitchFamily="34" charset="0"/>
              </a:rPr>
              <a:t>Only graph B satisfies this requirement.</a:t>
            </a:r>
            <a:endParaRPr lang="en-US" altLang="en-US" sz="2000" dirty="0">
              <a:latin typeface="Calibri" panose="020F0502020204030204" pitchFamily="34" charset="0"/>
              <a:sym typeface="Symbol" pitchFamily="18" charset="2"/>
            </a:endParaRPr>
          </a:p>
        </p:txBody>
      </p:sp>
      <p:pic>
        <p:nvPicPr>
          <p:cNvPr id="3"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200" y="2395538"/>
            <a:ext cx="7726363" cy="2343150"/>
          </a:xfrm>
          <a:prstGeom prst="rect">
            <a:avLst/>
          </a:prstGeom>
          <a:noFill/>
          <a:ln w="9525">
            <a:noFill/>
            <a:miter lim="800000"/>
            <a:headEnd/>
            <a:tailEnd/>
          </a:ln>
        </p:spPr>
      </p:pic>
      <p:sp>
        <p:nvSpPr>
          <p:cNvPr id="4" name="Oval 6"/>
          <p:cNvSpPr>
            <a:spLocks noChangeArrowheads="1"/>
          </p:cNvSpPr>
          <p:nvPr/>
        </p:nvSpPr>
        <p:spPr bwMode="auto">
          <a:xfrm>
            <a:off x="2573338" y="3071813"/>
            <a:ext cx="349250" cy="349250"/>
          </a:xfrm>
          <a:prstGeom prst="ellipse">
            <a:avLst/>
          </a:prstGeom>
          <a:noFill/>
          <a:ln w="9525">
            <a:solidFill>
              <a:srgbClr val="FF0000"/>
            </a:solidFill>
            <a:round/>
            <a:headEnd/>
            <a:tailEnd/>
          </a:ln>
        </p:spPr>
        <p:txBody>
          <a:bodyPr wrap="none" anchor="ctr"/>
          <a:lstStyle/>
          <a:p>
            <a:endParaRPr lang="en-US"/>
          </a:p>
        </p:txBody>
      </p:sp>
      <p:sp>
        <p:nvSpPr>
          <p:cNvPr id="5" name="Rectangle 4"/>
          <p:cNvSpPr/>
          <p:nvPr/>
        </p:nvSpPr>
        <p:spPr>
          <a:xfrm>
            <a:off x="707922" y="4462818"/>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08990" y="4342262"/>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711265" y="4330890"/>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81008" y="4330889"/>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63880" y="4180398"/>
            <a:ext cx="302012" cy="302012"/>
            <a:chOff x="4861390" y="4372127"/>
            <a:chExt cx="302012" cy="302012"/>
          </a:xfrm>
        </p:grpSpPr>
        <p:sp>
          <p:nvSpPr>
            <p:cNvPr id="10" name="Rectangle 9"/>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008004" y="3846114"/>
            <a:ext cx="302012" cy="302012"/>
            <a:chOff x="4861390" y="4372127"/>
            <a:chExt cx="302012" cy="302012"/>
          </a:xfrm>
        </p:grpSpPr>
        <p:sp>
          <p:nvSpPr>
            <p:cNvPr id="13" name="Rectangle 12"/>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263640" y="3497082"/>
            <a:ext cx="302012" cy="302012"/>
            <a:chOff x="4861390" y="4372127"/>
            <a:chExt cx="302012" cy="302012"/>
          </a:xfrm>
        </p:grpSpPr>
        <p:sp>
          <p:nvSpPr>
            <p:cNvPr id="16" name="Rectangle 15"/>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25748" y="3354522"/>
            <a:ext cx="302012" cy="302012"/>
            <a:chOff x="4861390" y="4372127"/>
            <a:chExt cx="302012" cy="302012"/>
          </a:xfrm>
        </p:grpSpPr>
        <p:sp>
          <p:nvSpPr>
            <p:cNvPr id="19" name="Rectangle 18"/>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55124" y="3034986"/>
            <a:ext cx="302012" cy="302012"/>
            <a:chOff x="4861390" y="4372127"/>
            <a:chExt cx="302012" cy="302012"/>
          </a:xfrm>
        </p:grpSpPr>
        <p:sp>
          <p:nvSpPr>
            <p:cNvPr id="22" name="Rectangle 21"/>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86621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arrow.wav"/>
                                        </p:tgtEl>
                                      </p:cMediaNode>
                                    </p:audio>
                                  </p:subTnLst>
                                </p:cTn>
                              </p:par>
                              <p:par>
                                <p:cTn id="43" presetID="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250" fill="hold"/>
                                        <p:tgtEl>
                                          <p:spTgt spid="4"/>
                                        </p:tgtEl>
                                        <p:attrNameLst>
                                          <p:attrName>ppt_x</p:attrName>
                                        </p:attrNameLst>
                                      </p:cBhvr>
                                      <p:tavLst>
                                        <p:tav tm="0">
                                          <p:val>
                                            <p:strVal val="#ppt_x"/>
                                          </p:val>
                                        </p:tav>
                                        <p:tav tm="100000">
                                          <p:val>
                                            <p:strVal val="#ppt_x"/>
                                          </p:val>
                                        </p:tav>
                                      </p:tavLst>
                                    </p:anim>
                                    <p:anim calcmode="lin" valueType="num">
                                      <p:cBhvr additive="base">
                                        <p:cTn id="46"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8229600" cy="2123658"/>
          </a:xfrm>
          <a:prstGeom prst="rect">
            <a:avLst/>
          </a:prstGeom>
        </p:spPr>
        <p:txBody>
          <a:bodyPr wrap="square">
            <a:spAutoFit/>
          </a:bodyPr>
          <a:lstStyle/>
          <a:p>
            <a:r>
              <a:rPr lang="en-US" altLang="en-US" sz="2000" dirty="0">
                <a:solidFill>
                  <a:srgbClr val="000000"/>
                </a:solidFill>
                <a:latin typeface="Courier New" pitchFamily="49" charset="0"/>
              </a:rPr>
              <a:t>	</a:t>
            </a:r>
          </a:p>
          <a:p>
            <a:pPr>
              <a:spcBef>
                <a:spcPct val="20000"/>
              </a:spcBef>
            </a:pPr>
            <a:r>
              <a:rPr lang="en-US" altLang="en-US" sz="2000" dirty="0">
                <a:solidFill>
                  <a:srgbClr val="000000"/>
                </a:solidFill>
                <a:sym typeface="Symbol" pitchFamily="18" charset="2"/>
              </a:rPr>
              <a:t></a:t>
            </a:r>
            <a:r>
              <a:rPr lang="en-US" altLang="en-US" sz="2000" dirty="0">
                <a:solidFill>
                  <a:srgbClr val="000000"/>
                </a:solidFill>
              </a:rPr>
              <a:t>IB has a requirement that when you conduct an experiment of your own design, you must have </a:t>
            </a:r>
            <a:r>
              <a:rPr lang="en-US" altLang="en-US" sz="2000" b="1" dirty="0">
                <a:solidFill>
                  <a:srgbClr val="000000"/>
                </a:solidFill>
              </a:rPr>
              <a:t>five</a:t>
            </a:r>
            <a:r>
              <a:rPr lang="en-US" altLang="en-US" sz="2000" dirty="0">
                <a:solidFill>
                  <a:srgbClr val="000000"/>
                </a:solidFill>
              </a:rPr>
              <a:t> </a:t>
            </a:r>
            <a:r>
              <a:rPr lang="en-US" altLang="en-US" sz="2000" b="1" dirty="0">
                <a:solidFill>
                  <a:srgbClr val="000000"/>
                </a:solidFill>
              </a:rPr>
              <a:t>variations</a:t>
            </a:r>
            <a:r>
              <a:rPr lang="en-US" altLang="en-US" sz="2000" dirty="0">
                <a:solidFill>
                  <a:srgbClr val="000000"/>
                </a:solidFill>
              </a:rPr>
              <a:t> in your </a:t>
            </a:r>
            <a:r>
              <a:rPr lang="en-US" altLang="en-US" sz="2000" b="1" dirty="0">
                <a:solidFill>
                  <a:srgbClr val="000000"/>
                </a:solidFill>
              </a:rPr>
              <a:t>independent variable</a:t>
            </a:r>
            <a:r>
              <a:rPr lang="en-US" altLang="en-US" sz="2000" dirty="0">
                <a:solidFill>
                  <a:srgbClr val="000000"/>
                </a:solidFill>
              </a:rPr>
              <a:t>.</a:t>
            </a:r>
          </a:p>
          <a:p>
            <a:pPr>
              <a:spcBef>
                <a:spcPct val="20000"/>
              </a:spcBef>
            </a:pPr>
            <a:r>
              <a:rPr lang="en-US" altLang="en-US" sz="2000" dirty="0">
                <a:solidFill>
                  <a:srgbClr val="000000"/>
                </a:solidFill>
                <a:sym typeface="Symbol" pitchFamily="18" charset="2"/>
              </a:rPr>
              <a:t></a:t>
            </a:r>
            <a:r>
              <a:rPr lang="en-US" altLang="en-US" sz="2000" dirty="0">
                <a:solidFill>
                  <a:srgbClr val="000000"/>
                </a:solidFill>
              </a:rPr>
              <a:t>And for </a:t>
            </a:r>
            <a:r>
              <a:rPr lang="en-US" altLang="en-US" sz="2000" b="1" dirty="0">
                <a:solidFill>
                  <a:srgbClr val="000000"/>
                </a:solidFill>
              </a:rPr>
              <a:t>each</a:t>
            </a:r>
            <a:r>
              <a:rPr lang="en-US" altLang="en-US" sz="2000" dirty="0">
                <a:solidFill>
                  <a:srgbClr val="000000"/>
                </a:solidFill>
              </a:rPr>
              <a:t> variation of your independent variable you must conduct </a:t>
            </a:r>
            <a:r>
              <a:rPr lang="en-US" altLang="en-US" sz="2000" b="1" dirty="0">
                <a:solidFill>
                  <a:srgbClr val="000000"/>
                </a:solidFill>
              </a:rPr>
              <a:t>five trials</a:t>
            </a:r>
            <a:r>
              <a:rPr lang="en-US" altLang="en-US" sz="2000" dirty="0">
                <a:solidFill>
                  <a:srgbClr val="000000"/>
                </a:solidFill>
              </a:rPr>
              <a:t> to gather the values of the </a:t>
            </a:r>
            <a:r>
              <a:rPr lang="en-US" altLang="en-US" sz="2000" b="1" dirty="0">
                <a:solidFill>
                  <a:srgbClr val="000000"/>
                </a:solidFill>
              </a:rPr>
              <a:t>dependent variable</a:t>
            </a:r>
            <a:r>
              <a:rPr lang="en-US" altLang="en-US" sz="2000" dirty="0">
                <a:solidFill>
                  <a:srgbClr val="000000"/>
                </a:solidFill>
              </a:rPr>
              <a:t>.</a:t>
            </a:r>
          </a:p>
          <a:p>
            <a:pPr>
              <a:spcBef>
                <a:spcPct val="20000"/>
              </a:spcBef>
            </a:pPr>
            <a:r>
              <a:rPr lang="en-US" altLang="en-US" sz="2000" dirty="0">
                <a:solidFill>
                  <a:srgbClr val="000000"/>
                </a:solidFill>
                <a:sym typeface="Symbol" pitchFamily="18" charset="2"/>
              </a:rPr>
              <a:t></a:t>
            </a:r>
            <a:r>
              <a:rPr lang="en-US" altLang="en-US" sz="2000" dirty="0">
                <a:solidFill>
                  <a:srgbClr val="000000"/>
                </a:solidFill>
              </a:rPr>
              <a:t>The five values for each dependent variable will then be averaged.</a:t>
            </a:r>
          </a:p>
        </p:txBody>
      </p:sp>
      <p:sp>
        <p:nvSpPr>
          <p:cNvPr id="3" name="TextBox 2"/>
          <p:cNvSpPr txBox="1"/>
          <p:nvPr/>
        </p:nvSpPr>
        <p:spPr>
          <a:xfrm>
            <a:off x="1828800" y="2743200"/>
            <a:ext cx="4495800" cy="369332"/>
          </a:xfrm>
          <a:prstGeom prst="rect">
            <a:avLst/>
          </a:prstGeom>
          <a:noFill/>
        </p:spPr>
        <p:txBody>
          <a:bodyPr wrap="square" rtlCol="0">
            <a:spAutoFit/>
          </a:bodyPr>
          <a:lstStyle/>
          <a:p>
            <a:r>
              <a:rPr lang="en-US" dirty="0"/>
              <a:t>Here is an example of perfect student’s work.</a:t>
            </a:r>
          </a:p>
        </p:txBody>
      </p:sp>
    </p:spTree>
    <p:extLst>
      <p:ext uri="{BB962C8B-B14F-4D97-AF65-F5344CB8AC3E}">
        <p14:creationId xmlns:p14="http://schemas.microsoft.com/office/powerpoint/2010/main" val="7641816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6656"/>
            <a:ext cx="8162499" cy="654025"/>
          </a:xfrm>
          <a:prstGeom prst="rect">
            <a:avLst/>
          </a:prstGeom>
        </p:spPr>
        <p:txBody>
          <a:bodyPr wrap="square">
            <a:spAutoFit/>
          </a:bodyPr>
          <a:lstStyle/>
          <a:p>
            <a:pPr>
              <a:lnSpc>
                <a:spcPct val="90000"/>
              </a:lnSpc>
            </a:pPr>
            <a:r>
              <a:rPr lang="en-US" altLang="en-US" sz="2000" dirty="0">
                <a:solidFill>
                  <a:srgbClr val="000000"/>
                </a:solidFill>
                <a:sym typeface="Symbol" pitchFamily="18" charset="2"/>
              </a:rPr>
              <a:t>▪ </a:t>
            </a:r>
            <a:r>
              <a:rPr lang="en-US" altLang="en-US" sz="2000" dirty="0">
                <a:solidFill>
                  <a:srgbClr val="000000"/>
                </a:solidFill>
              </a:rPr>
              <a:t>This is a well designed table containing all of   the information </a:t>
            </a:r>
          </a:p>
          <a:p>
            <a:pPr>
              <a:lnSpc>
                <a:spcPct val="90000"/>
              </a:lnSpc>
            </a:pPr>
            <a:r>
              <a:rPr lang="en-US" altLang="en-US" sz="2000" dirty="0">
                <a:solidFill>
                  <a:srgbClr val="000000"/>
                </a:solidFill>
              </a:rPr>
              <a:t>   and data points required by IB:</a:t>
            </a:r>
            <a:endParaRPr lang="en-US" altLang="en-US" sz="2000" dirty="0">
              <a:solidFill>
                <a:srgbClr val="000000"/>
              </a:solidFill>
              <a:latin typeface="Courier New"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44919440"/>
              </p:ext>
            </p:extLst>
          </p:nvPr>
        </p:nvGraphicFramePr>
        <p:xfrm>
          <a:off x="512925" y="2051008"/>
          <a:ext cx="8182974" cy="2142300"/>
        </p:xfrm>
        <a:graphic>
          <a:graphicData uri="http://schemas.openxmlformats.org/drawingml/2006/table">
            <a:tbl>
              <a:tblPr firstRow="1" firstCol="1" bandRow="1"/>
              <a:tblGrid>
                <a:gridCol w="1363829">
                  <a:extLst>
                    <a:ext uri="{9D8B030D-6E8A-4147-A177-3AD203B41FA5}">
                      <a16:colId xmlns:a16="http://schemas.microsoft.com/office/drawing/2014/main" val="20000"/>
                    </a:ext>
                  </a:extLst>
                </a:gridCol>
                <a:gridCol w="1363829">
                  <a:extLst>
                    <a:ext uri="{9D8B030D-6E8A-4147-A177-3AD203B41FA5}">
                      <a16:colId xmlns:a16="http://schemas.microsoft.com/office/drawing/2014/main" val="20001"/>
                    </a:ext>
                  </a:extLst>
                </a:gridCol>
                <a:gridCol w="1363829">
                  <a:extLst>
                    <a:ext uri="{9D8B030D-6E8A-4147-A177-3AD203B41FA5}">
                      <a16:colId xmlns:a16="http://schemas.microsoft.com/office/drawing/2014/main" val="20002"/>
                    </a:ext>
                  </a:extLst>
                </a:gridCol>
                <a:gridCol w="1363829">
                  <a:extLst>
                    <a:ext uri="{9D8B030D-6E8A-4147-A177-3AD203B41FA5}">
                      <a16:colId xmlns:a16="http://schemas.microsoft.com/office/drawing/2014/main" val="20003"/>
                    </a:ext>
                  </a:extLst>
                </a:gridCol>
                <a:gridCol w="1363829">
                  <a:extLst>
                    <a:ext uri="{9D8B030D-6E8A-4147-A177-3AD203B41FA5}">
                      <a16:colId xmlns:a16="http://schemas.microsoft.com/office/drawing/2014/main" val="20004"/>
                    </a:ext>
                  </a:extLst>
                </a:gridCol>
                <a:gridCol w="1363829">
                  <a:extLst>
                    <a:ext uri="{9D8B030D-6E8A-4147-A177-3AD203B41FA5}">
                      <a16:colId xmlns:a16="http://schemas.microsoft.com/office/drawing/2014/main" val="20005"/>
                    </a:ext>
                  </a:extLst>
                </a:gridCol>
              </a:tblGrid>
              <a:tr h="0">
                <a:tc rowSpan="2">
                  <a:txBody>
                    <a:bodyPr/>
                    <a:lstStyle/>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Time in freezer </a:t>
                      </a:r>
                    </a:p>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 0.2*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Distance between magnet and compass to change direction of compass needle </a:t>
                      </a:r>
                    </a:p>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                                                     (±.05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955">
                <a:tc vMerge="1">
                  <a:txBody>
                    <a:bodyPr/>
                    <a:lstStyle/>
                    <a:p>
                      <a:endParaRPr lang="en-US"/>
                    </a:p>
                  </a:txBody>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Trial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Trial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Trial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Trial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Trial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algun Gothic" panose="020B0503020000020004" pitchFamily="34" charset="-127"/>
                          <a:cs typeface="Times New Roman" panose="02020603050405020304" pitchFamily="18" charset="0"/>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2"/>
          <p:cNvSpPr>
            <a:spLocks noChangeArrowheads="1"/>
          </p:cNvSpPr>
          <p:nvPr/>
        </p:nvSpPr>
        <p:spPr bwMode="auto">
          <a:xfrm>
            <a:off x="732428" y="1981200"/>
            <a:ext cx="6354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 Box 64"/>
          <p:cNvSpPr txBox="1">
            <a:spLocks noChangeArrowheads="1"/>
          </p:cNvSpPr>
          <p:nvPr/>
        </p:nvSpPr>
        <p:spPr bwMode="auto">
          <a:xfrm>
            <a:off x="7997825" y="362871"/>
            <a:ext cx="1146175" cy="762645"/>
          </a:xfrm>
          <a:prstGeom prst="rect">
            <a:avLst/>
          </a:prstGeom>
          <a:noFill/>
          <a:ln w="9525">
            <a:noFill/>
            <a:miter lim="800000"/>
            <a:headEnd/>
            <a:tailEnd/>
          </a:ln>
        </p:spPr>
        <p:txBody>
          <a:bodyPr>
            <a:spAutoFit/>
          </a:bodyPr>
          <a:lstStyle/>
          <a:p>
            <a:pPr algn="ctr">
              <a:lnSpc>
                <a:spcPct val="80000"/>
              </a:lnSpc>
            </a:pPr>
            <a:r>
              <a:rPr lang="en-US" dirty="0">
                <a:solidFill>
                  <a:srgbClr val="990099"/>
                </a:solidFill>
              </a:rPr>
              <a:t>The “good” header</a:t>
            </a:r>
          </a:p>
        </p:txBody>
      </p:sp>
      <p:sp>
        <p:nvSpPr>
          <p:cNvPr id="10" name="Rectangle 9"/>
          <p:cNvSpPr/>
          <p:nvPr/>
        </p:nvSpPr>
        <p:spPr>
          <a:xfrm>
            <a:off x="304800" y="1016984"/>
            <a:ext cx="8084924" cy="646331"/>
          </a:xfrm>
          <a:prstGeom prst="rect">
            <a:avLst/>
          </a:prstGeom>
        </p:spPr>
        <p:txBody>
          <a:bodyPr wrap="square">
            <a:spAutoFit/>
          </a:bodyPr>
          <a:lstStyle/>
          <a:p>
            <a:pPr>
              <a:lnSpc>
                <a:spcPct val="90000"/>
              </a:lnSpc>
            </a:pPr>
            <a:r>
              <a:rPr lang="en-US" sz="2000" dirty="0">
                <a:solidFill>
                  <a:srgbClr val="C00000"/>
                </a:solidFill>
                <a:latin typeface="Calibri" panose="020F0502020204030204" pitchFamily="34" charset="0"/>
                <a:ea typeface="Malgun Gothic" panose="020B0503020000020004" pitchFamily="34" charset="-127"/>
                <a:cs typeface="Times New Roman" panose="02020603050405020304" pitchFamily="18" charset="0"/>
              </a:rPr>
              <a:t>Table: Distance between magnet and compass needed to  change direction of compass needle vs. time the magnet spent in the freezer (measurements)</a:t>
            </a:r>
            <a:endParaRPr lang="en-US" sz="20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04799" y="4741378"/>
                <a:ext cx="8201167" cy="1089529"/>
              </a:xfrm>
              <a:prstGeom prst="rect">
                <a:avLst/>
              </a:prstGeom>
            </p:spPr>
            <p:txBody>
              <a:bodyPr wrap="square">
                <a:spAutoFit/>
              </a:bodyPr>
              <a:lstStyle/>
              <a:p>
                <a:pPr>
                  <a:lnSpc>
                    <a:spcPct val="90000"/>
                  </a:lnSpc>
                </a:pPr>
                <a:r>
                  <a:rPr lang="en-US" dirty="0">
                    <a:latin typeface="Calibri" panose="020F0502020204030204" pitchFamily="34" charset="0"/>
                    <a:ea typeface="Malgun Gothic" panose="020B0503020000020004" pitchFamily="34" charset="-127"/>
                    <a:cs typeface="Times New Roman" panose="02020603050405020304" pitchFamily="18" charset="0"/>
                  </a:rPr>
                  <a:t>*although digital stopwatch went to the hundredth’s decimal place, the uncertainty is still much greater because there was no way to ensure that the time the magnet was in the freezer was exact. More reasonable uncertainty would be 2</a:t>
                </a:r>
                <a14:m>
                  <m:oMath xmlns:m="http://schemas.openxmlformats.org/officeDocument/2006/math">
                    <m:r>
                      <a:rPr lang="en-US" i="1">
                        <a:effectLst/>
                        <a:latin typeface="Cambria Math" panose="02040503050406030204" pitchFamily="18" charset="0"/>
                        <a:ea typeface="Malgun Gothic" panose="020B0503020000020004" pitchFamily="34" charset="-127"/>
                        <a:cs typeface="Times New Roman" panose="02020603050405020304" pitchFamily="18" charset="0"/>
                      </a:rPr>
                      <m:t>𝑠</m:t>
                    </m:r>
                  </m:oMath>
                </a14:m>
                <a:r>
                  <a:rPr lang="en-US" dirty="0">
                    <a:effectLst/>
                    <a:latin typeface="Calibri" panose="020F0502020204030204" pitchFamily="34" charset="0"/>
                    <a:ea typeface="Malgun Gothic" panose="020B0503020000020004" pitchFamily="34" charset="-127"/>
                    <a:cs typeface="Times New Roman" panose="02020603050405020304" pitchFamily="18" charset="0"/>
                  </a:rPr>
                  <a:t>  (uncertainty in opening and closing the door and taking out the magnet) .</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799" y="4741378"/>
                <a:ext cx="8201167" cy="1089529"/>
              </a:xfrm>
              <a:prstGeom prst="rect">
                <a:avLst/>
              </a:prstGeom>
              <a:blipFill rotWithShape="1">
                <a:blip r:embed="rId2"/>
                <a:stretch>
                  <a:fillRect l="-595" t="-5028" r="-372" b="-7821"/>
                </a:stretch>
              </a:blipFill>
            </p:spPr>
            <p:txBody>
              <a:bodyPr/>
              <a:lstStyle/>
              <a:p>
                <a:r>
                  <a:rPr lang="en-US">
                    <a:noFill/>
                  </a:rPr>
                  <a:t> </a:t>
                </a:r>
              </a:p>
            </p:txBody>
          </p:sp>
        </mc:Fallback>
      </mc:AlternateContent>
      <p:sp>
        <p:nvSpPr>
          <p:cNvPr id="12" name="Rectangle 11"/>
          <p:cNvSpPr/>
          <p:nvPr/>
        </p:nvSpPr>
        <p:spPr>
          <a:xfrm>
            <a:off x="643147" y="6090928"/>
            <a:ext cx="7354677" cy="590931"/>
          </a:xfrm>
          <a:prstGeom prst="rect">
            <a:avLst/>
          </a:prstGeom>
        </p:spPr>
        <p:txBody>
          <a:bodyPr wrap="square">
            <a:spAutoFit/>
          </a:bodyPr>
          <a:lstStyle/>
          <a:p>
            <a:pPr>
              <a:lnSpc>
                <a:spcPct val="90000"/>
              </a:lnSpc>
            </a:pPr>
            <a:r>
              <a:rPr lang="en-US" dirty="0">
                <a:latin typeface="Calibri" panose="020F0502020204030204" pitchFamily="34" charset="0"/>
                <a:ea typeface="Malgun Gothic" panose="020B0503020000020004" pitchFamily="34" charset="-127"/>
                <a:cs typeface="Times New Roman" panose="02020603050405020304" pitchFamily="18" charset="0"/>
              </a:rPr>
              <a:t>Each measurement of distance has instrument uncertainty ½ smallest increment on meter stick </a:t>
            </a:r>
            <a:r>
              <a:rPr lang="en-US" dirty="0"/>
              <a:t> (±.05 cm)</a:t>
            </a:r>
            <a:r>
              <a:rPr lang="en-US" dirty="0">
                <a:latin typeface="Calibri" panose="020F0502020204030204" pitchFamily="34" charset="0"/>
                <a:ea typeface="Malgun Gothic" panose="020B0503020000020004" pitchFamily="34" charset="-127"/>
                <a:cs typeface="Times New Roman" panose="02020603050405020304" pitchFamily="18" charset="0"/>
              </a:rPr>
              <a:t>. </a:t>
            </a:r>
            <a:endParaRPr lang="en-US" dirty="0">
              <a:effectLst/>
              <a:latin typeface="Calibri" panose="020F0502020204030204" pitchFamily="34" charset="0"/>
              <a:ea typeface="Malgun Gothic" panose="020B0503020000020004" pitchFamily="34" charset="-127"/>
              <a:cs typeface="Times New Roman" panose="02020603050405020304" pitchFamily="18" charset="0"/>
            </a:endParaRPr>
          </a:p>
        </p:txBody>
      </p:sp>
      <p:grpSp>
        <p:nvGrpSpPr>
          <p:cNvPr id="15" name="Group 52"/>
          <p:cNvGrpSpPr>
            <a:grpSpLocks/>
          </p:cNvGrpSpPr>
          <p:nvPr/>
        </p:nvGrpSpPr>
        <p:grpSpPr bwMode="auto">
          <a:xfrm>
            <a:off x="498143" y="1981200"/>
            <a:ext cx="1330657" cy="2362200"/>
            <a:chOff x="511" y="1773"/>
            <a:chExt cx="1061" cy="2491"/>
          </a:xfrm>
        </p:grpSpPr>
        <p:sp>
          <p:nvSpPr>
            <p:cNvPr id="16" name="Rectangle 116"/>
            <p:cNvSpPr>
              <a:spLocks noChangeArrowheads="1"/>
            </p:cNvSpPr>
            <p:nvPr/>
          </p:nvSpPr>
          <p:spPr bwMode="auto">
            <a:xfrm>
              <a:off x="511" y="1773"/>
              <a:ext cx="1061" cy="2472"/>
            </a:xfrm>
            <a:prstGeom prst="rect">
              <a:avLst/>
            </a:prstGeom>
            <a:solidFill>
              <a:srgbClr val="FF0000">
                <a:alpha val="20000"/>
              </a:srgbClr>
            </a:solidFill>
            <a:ln w="38100">
              <a:solidFill>
                <a:srgbClr val="990000"/>
              </a:solidFill>
              <a:miter lim="800000"/>
              <a:headEnd/>
              <a:tailEnd/>
            </a:ln>
          </p:spPr>
          <p:txBody>
            <a:bodyPr wrap="none" anchor="ctr"/>
            <a:lstStyle/>
            <a:p>
              <a:pPr algn="l"/>
              <a:endParaRPr lang="en-US" altLang="en-US" sz="2000">
                <a:solidFill>
                  <a:srgbClr val="000000"/>
                </a:solidFill>
                <a:latin typeface="Courier New" pitchFamily="49" charset="0"/>
              </a:endParaRPr>
            </a:p>
          </p:txBody>
        </p:sp>
        <p:sp>
          <p:nvSpPr>
            <p:cNvPr id="17" name="Text Box 114"/>
            <p:cNvSpPr txBox="1">
              <a:spLocks noChangeArrowheads="1"/>
            </p:cNvSpPr>
            <p:nvPr/>
          </p:nvSpPr>
          <p:spPr bwMode="auto">
            <a:xfrm rot="16200000">
              <a:off x="-145" y="2775"/>
              <a:ext cx="2352" cy="626"/>
            </a:xfrm>
            <a:prstGeom prst="rect">
              <a:avLst/>
            </a:prstGeom>
            <a:noFill/>
            <a:ln w="9525">
              <a:noFill/>
              <a:miter lim="800000"/>
              <a:headEnd/>
              <a:tailEnd/>
            </a:ln>
          </p:spPr>
          <p:txBody>
            <a:bodyPr>
              <a:spAutoFit/>
            </a:bodyPr>
            <a:lstStyle/>
            <a:p>
              <a:pPr algn="l">
                <a:spcBef>
                  <a:spcPct val="50000"/>
                </a:spcBef>
              </a:pPr>
              <a:r>
                <a:rPr lang="en-US" altLang="en-US" b="1" dirty="0">
                  <a:solidFill>
                    <a:srgbClr val="990000"/>
                  </a:solidFill>
                </a:rPr>
                <a:t> </a:t>
              </a:r>
              <a:r>
                <a:rPr lang="en-US" altLang="en-US" b="1" u="sng" dirty="0">
                  <a:solidFill>
                    <a:srgbClr val="990000"/>
                  </a:solidFill>
                </a:rPr>
                <a:t>Independent</a:t>
              </a:r>
              <a:r>
                <a:rPr lang="en-US" altLang="en-US" b="1" dirty="0">
                  <a:solidFill>
                    <a:srgbClr val="990000"/>
                  </a:solidFill>
                </a:rPr>
                <a:t> </a:t>
              </a:r>
            </a:p>
            <a:p>
              <a:pPr algn="l">
                <a:spcBef>
                  <a:spcPct val="50000"/>
                </a:spcBef>
              </a:pPr>
              <a:r>
                <a:rPr lang="en-US" altLang="en-US" dirty="0">
                  <a:solidFill>
                    <a:srgbClr val="990000"/>
                  </a:solidFill>
                </a:rPr>
                <a:t>( manipulated )</a:t>
              </a:r>
            </a:p>
          </p:txBody>
        </p:sp>
      </p:grpSp>
      <p:sp>
        <p:nvSpPr>
          <p:cNvPr id="22" name="Rectangle 122"/>
          <p:cNvSpPr>
            <a:spLocks noChangeArrowheads="1"/>
          </p:cNvSpPr>
          <p:nvPr/>
        </p:nvSpPr>
        <p:spPr bwMode="auto">
          <a:xfrm>
            <a:off x="1867678" y="2590800"/>
            <a:ext cx="6872574" cy="1752600"/>
          </a:xfrm>
          <a:prstGeom prst="rect">
            <a:avLst/>
          </a:prstGeom>
          <a:solidFill>
            <a:schemeClr val="accent2">
              <a:alpha val="18039"/>
            </a:schemeClr>
          </a:solidFill>
          <a:ln w="38100">
            <a:solidFill>
              <a:schemeClr val="accent2"/>
            </a:solidFill>
            <a:miter lim="800000"/>
            <a:headEnd/>
            <a:tailEnd/>
          </a:ln>
        </p:spPr>
        <p:txBody>
          <a:bodyPr wrap="none" anchor="ctr"/>
          <a:lstStyle/>
          <a:p>
            <a:pPr algn="l"/>
            <a:r>
              <a:rPr lang="en-US" altLang="en-US" sz="2000" dirty="0">
                <a:solidFill>
                  <a:srgbClr val="000000"/>
                </a:solidFill>
                <a:latin typeface="Courier New" pitchFamily="49" charset="0"/>
              </a:rPr>
              <a:t>      </a:t>
            </a:r>
            <a:r>
              <a:rPr lang="en-US" altLang="en-US" sz="2000" dirty="0" err="1">
                <a:solidFill>
                  <a:srgbClr val="000000"/>
                </a:solidFill>
              </a:rPr>
              <a:t>Dependant</a:t>
            </a:r>
            <a:r>
              <a:rPr lang="en-US" altLang="en-US" sz="2000" dirty="0">
                <a:solidFill>
                  <a:srgbClr val="000000"/>
                </a:solidFill>
              </a:rPr>
              <a:t> variable </a:t>
            </a:r>
            <a:r>
              <a:rPr lang="en-US" altLang="en-US" sz="2000" dirty="0">
                <a:solidFill>
                  <a:srgbClr val="002060"/>
                </a:solidFill>
              </a:rPr>
              <a:t>5 Trials</a:t>
            </a:r>
          </a:p>
        </p:txBody>
      </p:sp>
    </p:spTree>
    <p:extLst>
      <p:ext uri="{BB962C8B-B14F-4D97-AF65-F5344CB8AC3E}">
        <p14:creationId xmlns:p14="http://schemas.microsoft.com/office/powerpoint/2010/main" val="41386614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25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50" fill="hold"/>
                                        <p:tgtEl>
                                          <p:spTgt spid="15"/>
                                        </p:tgtEl>
                                        <p:attrNameLst>
                                          <p:attrName>ppt_w</p:attrName>
                                        </p:attrNameLst>
                                      </p:cBhvr>
                                      <p:tavLst>
                                        <p:tav tm="0">
                                          <p:val>
                                            <p:fltVal val="0"/>
                                          </p:val>
                                        </p:tav>
                                        <p:tav tm="100000">
                                          <p:val>
                                            <p:strVal val="#ppt_w"/>
                                          </p:val>
                                        </p:tav>
                                      </p:tavLst>
                                    </p:anim>
                                    <p:anim calcmode="lin" valueType="num">
                                      <p:cBhvr>
                                        <p:cTn id="23" dur="250" fill="hold"/>
                                        <p:tgtEl>
                                          <p:spTgt spid="15"/>
                                        </p:tgtEl>
                                        <p:attrNameLst>
                                          <p:attrName>ppt_h</p:attrName>
                                        </p:attrNameLst>
                                      </p:cBhvr>
                                      <p:tavLst>
                                        <p:tav tm="0">
                                          <p:val>
                                            <p:fltVal val="0"/>
                                          </p:val>
                                        </p:tav>
                                        <p:tav tm="100000">
                                          <p:val>
                                            <p:strVal val="#ppt_h"/>
                                          </p:val>
                                        </p:tav>
                                      </p:tavLst>
                                    </p:anim>
                                    <p:animEffect transition="in" filter="fade">
                                      <p:cBhvr>
                                        <p:cTn id="24" dur="2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772400" cy="1154162"/>
          </a:xfrm>
          <a:prstGeom prst="rect">
            <a:avLst/>
          </a:prstGeom>
        </p:spPr>
        <p:txBody>
          <a:bodyPr wrap="square">
            <a:spAutoFit/>
          </a:bodyPr>
          <a:lstStyle/>
          <a:p>
            <a:pPr>
              <a:lnSpc>
                <a:spcPct val="115000"/>
              </a:lnSpc>
              <a:spcAft>
                <a:spcPts val="1000"/>
              </a:spcAft>
            </a:pP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Malgun Gothic" panose="020B0503020000020004" pitchFamily="34" charset="-127"/>
                <a:cs typeface="Times New Roman" panose="02020603050405020304" pitchFamily="18" charset="0"/>
              </a:rPr>
              <a:t>Table: Distance between magnet and compass needed to  change direction of compass needle vs. time the magnet spent in the freezer  (processed data)</a:t>
            </a:r>
          </a:p>
        </p:txBody>
      </p:sp>
      <p:graphicFrame>
        <p:nvGraphicFramePr>
          <p:cNvPr id="3" name="Table 2"/>
          <p:cNvGraphicFramePr>
            <a:graphicFrameLocks noGrp="1"/>
          </p:cNvGraphicFramePr>
          <p:nvPr>
            <p:extLst>
              <p:ext uri="{D42A27DB-BD31-4B8C-83A1-F6EECF244321}">
                <p14:modId xmlns:p14="http://schemas.microsoft.com/office/powerpoint/2010/main" val="3971064813"/>
              </p:ext>
            </p:extLst>
          </p:nvPr>
        </p:nvGraphicFramePr>
        <p:xfrm>
          <a:off x="990600" y="2057400"/>
          <a:ext cx="6172201" cy="2895599"/>
        </p:xfrm>
        <a:graphic>
          <a:graphicData uri="http://schemas.openxmlformats.org/drawingml/2006/table">
            <a:tbl>
              <a:tblPr firstRow="1" firstCol="1" bandRow="1"/>
              <a:tblGrid>
                <a:gridCol w="1656658">
                  <a:extLst>
                    <a:ext uri="{9D8B030D-6E8A-4147-A177-3AD203B41FA5}">
                      <a16:colId xmlns:a16="http://schemas.microsoft.com/office/drawing/2014/main" val="20000"/>
                    </a:ext>
                  </a:extLst>
                </a:gridCol>
                <a:gridCol w="1505181">
                  <a:extLst>
                    <a:ext uri="{9D8B030D-6E8A-4147-A177-3AD203B41FA5}">
                      <a16:colId xmlns:a16="http://schemas.microsoft.com/office/drawing/2014/main" val="20001"/>
                    </a:ext>
                  </a:extLst>
                </a:gridCol>
                <a:gridCol w="1505181">
                  <a:extLst>
                    <a:ext uri="{9D8B030D-6E8A-4147-A177-3AD203B41FA5}">
                      <a16:colId xmlns:a16="http://schemas.microsoft.com/office/drawing/2014/main" val="20002"/>
                    </a:ext>
                  </a:extLst>
                </a:gridCol>
                <a:gridCol w="1505181">
                  <a:extLst>
                    <a:ext uri="{9D8B030D-6E8A-4147-A177-3AD203B41FA5}">
                      <a16:colId xmlns:a16="http://schemas.microsoft.com/office/drawing/2014/main" val="20003"/>
                    </a:ext>
                  </a:extLst>
                </a:gridCol>
              </a:tblGrid>
              <a:tr h="367570">
                <a:tc rowSpan="2">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Time in freezer (± 0.2* 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22294">
                <a:tc vMerge="1">
                  <a:txBody>
                    <a:bodyPr/>
                    <a:lstStyle/>
                    <a:p>
                      <a:endParaRPr lang="en-US"/>
                    </a:p>
                  </a:txBody>
                  <a:tcPr/>
                </a:tc>
                <a:tc>
                  <a:txBody>
                    <a:bodyPr/>
                    <a:lstStyle/>
                    <a:p>
                      <a:pPr marL="0" marR="0">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Average Distance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Distance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Percentage</a:t>
                      </a:r>
                    </a:p>
                    <a:p>
                      <a:pPr marL="0" marR="0" algn="ctr">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error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147">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14.56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14.6 ±0.3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147">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14.8±0.3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147">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14.9±0.3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1147">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15.08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15.1±0.2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Malgun Gothic" panose="020B0503020000020004" pitchFamily="34" charset="-127"/>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1147">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15.3±0.3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ctangle 3"/>
          <p:cNvSpPr/>
          <p:nvPr/>
        </p:nvSpPr>
        <p:spPr>
          <a:xfrm>
            <a:off x="762000" y="5181600"/>
            <a:ext cx="7772400" cy="369332"/>
          </a:xfrm>
          <a:prstGeom prst="rect">
            <a:avLst/>
          </a:prstGeom>
        </p:spPr>
        <p:txBody>
          <a:bodyPr wrap="square">
            <a:spAutoFit/>
          </a:bodyPr>
          <a:lstStyle/>
          <a:p>
            <a:r>
              <a:rPr lang="en-US" dirty="0">
                <a:latin typeface="Calibri" panose="020F0502020204030204" pitchFamily="34" charset="0"/>
                <a:ea typeface="Malgun Gothic" panose="020B0503020000020004" pitchFamily="34" charset="-127"/>
                <a:cs typeface="Times New Roman" panose="02020603050405020304" pitchFamily="18" charset="0"/>
              </a:rPr>
              <a:t>Measurement uncertainty in distance was calculated as range/2</a:t>
            </a:r>
            <a:endParaRPr lang="en-US" dirty="0"/>
          </a:p>
        </p:txBody>
      </p:sp>
      <p:sp>
        <p:nvSpPr>
          <p:cNvPr id="5" name="Rectangle 4"/>
          <p:cNvSpPr/>
          <p:nvPr/>
        </p:nvSpPr>
        <p:spPr>
          <a:xfrm>
            <a:off x="996603" y="6212025"/>
            <a:ext cx="5023197" cy="646331"/>
          </a:xfrm>
          <a:prstGeom prst="rect">
            <a:avLst/>
          </a:prstGeom>
          <a:solidFill>
            <a:srgbClr val="FF9966"/>
          </a:solidFill>
        </p:spPr>
        <p:txBody>
          <a:bodyPr wrap="square">
            <a:spAutoFit/>
          </a:bodyPr>
          <a:lstStyle/>
          <a:p>
            <a:pPr>
              <a:lnSpc>
                <a:spcPct val="90000"/>
              </a:lnSpc>
            </a:pPr>
            <a:r>
              <a:rPr lang="en-US" sz="2000" dirty="0">
                <a:latin typeface="+mj-lt"/>
              </a:rPr>
              <a:t>The value of best estimate must be expressed to the same precision as the uncertainty</a:t>
            </a:r>
          </a:p>
        </p:txBody>
      </p:sp>
      <p:sp>
        <p:nvSpPr>
          <p:cNvPr id="6" name="TextBox 5"/>
          <p:cNvSpPr txBox="1"/>
          <p:nvPr/>
        </p:nvSpPr>
        <p:spPr>
          <a:xfrm>
            <a:off x="7436877" y="6154684"/>
            <a:ext cx="1554723" cy="590931"/>
          </a:xfrm>
          <a:prstGeom prst="rect">
            <a:avLst/>
          </a:prstGeom>
          <a:solidFill>
            <a:srgbClr val="FF9966"/>
          </a:solidFill>
        </p:spPr>
        <p:txBody>
          <a:bodyPr wrap="square" rtlCol="0">
            <a:spAutoFit/>
          </a:bodyPr>
          <a:lstStyle/>
          <a:p>
            <a:pPr>
              <a:lnSpc>
                <a:spcPct val="90000"/>
              </a:lnSpc>
            </a:pPr>
            <a:r>
              <a:rPr lang="en-US" dirty="0"/>
              <a:t>Uncertainty has 1 sig. fig.</a:t>
            </a:r>
          </a:p>
        </p:txBody>
      </p:sp>
    </p:spTree>
    <p:extLst>
      <p:ext uri="{BB962C8B-B14F-4D97-AF65-F5344CB8AC3E}">
        <p14:creationId xmlns:p14="http://schemas.microsoft.com/office/powerpoint/2010/main" val="33763855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6248400" cy="400110"/>
          </a:xfrm>
          <a:prstGeom prst="rect">
            <a:avLst/>
          </a:prstGeom>
        </p:spPr>
        <p:txBody>
          <a:bodyPr wrap="square">
            <a:spAutoFit/>
          </a:bodyPr>
          <a:lstStyle/>
          <a:p>
            <a:pPr algn="ct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Malgun Gothic" panose="020B0503020000020004" pitchFamily="34" charset="-127"/>
                <a:cs typeface="Times New Roman" panose="02020603050405020304" pitchFamily="18" charset="0"/>
              </a:rPr>
              <a:t>Graph: Temperature and Magnetic Field Strength</a:t>
            </a:r>
            <a:endPar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3" name="Chart 2"/>
          <p:cNvGraphicFramePr/>
          <p:nvPr>
            <p:extLst>
              <p:ext uri="{D42A27DB-BD31-4B8C-83A1-F6EECF244321}">
                <p14:modId xmlns:p14="http://schemas.microsoft.com/office/powerpoint/2010/main" val="2244112083"/>
              </p:ext>
            </p:extLst>
          </p:nvPr>
        </p:nvGraphicFramePr>
        <p:xfrm>
          <a:off x="762000" y="738990"/>
          <a:ext cx="7467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97541" y="5410200"/>
            <a:ext cx="8001000" cy="923330"/>
          </a:xfrm>
          <a:prstGeom prst="rect">
            <a:avLst/>
          </a:prstGeom>
        </p:spPr>
        <p:txBody>
          <a:bodyPr wrap="square">
            <a:spAutoFit/>
          </a:bodyPr>
          <a:lstStyle/>
          <a:p>
            <a:pPr>
              <a:spcBef>
                <a:spcPct val="20000"/>
              </a:spcBef>
            </a:pPr>
            <a:r>
              <a:rPr lang="en-US" altLang="en-US" dirty="0"/>
              <a:t>The size of the </a:t>
            </a:r>
            <a:r>
              <a:rPr lang="en-US" altLang="en-US" b="1" dirty="0"/>
              <a:t>vertical error bars </a:t>
            </a:r>
            <a:r>
              <a:rPr lang="en-US" altLang="en-US" dirty="0"/>
              <a:t>in the graph is 0.3 (maximum measurement uncertainty) up and down at each point in the graph. The size of </a:t>
            </a:r>
            <a:r>
              <a:rPr lang="en-US" altLang="en-US" b="1" dirty="0"/>
              <a:t>horizontal error bars </a:t>
            </a:r>
            <a:r>
              <a:rPr lang="en-US" altLang="en-US" dirty="0"/>
              <a:t>are instrument uncertainty: 0.2 sec</a:t>
            </a:r>
          </a:p>
        </p:txBody>
      </p:sp>
    </p:spTree>
    <p:extLst>
      <p:ext uri="{BB962C8B-B14F-4D97-AF65-F5344CB8AC3E}">
        <p14:creationId xmlns:p14="http://schemas.microsoft.com/office/powerpoint/2010/main" val="1645540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250" y="775704"/>
            <a:ext cx="8127149" cy="654025"/>
          </a:xfrm>
          <a:prstGeom prst="rect">
            <a:avLst/>
          </a:prstGeom>
        </p:spPr>
        <p:txBody>
          <a:bodyPr wrap="square">
            <a:spAutoFit/>
          </a:bodyPr>
          <a:lstStyle/>
          <a:p>
            <a:pPr>
              <a:lnSpc>
                <a:spcPct val="90000"/>
              </a:lnSpc>
            </a:pPr>
            <a:r>
              <a:rPr lang="en-US" altLang="en-US" sz="2000" dirty="0">
                <a:solidFill>
                  <a:srgbClr val="4D5B6B"/>
                </a:solidFill>
                <a:sym typeface="Symbol" pitchFamily="18" charset="2"/>
              </a:rPr>
              <a:t>▪To determine the uncertainty in the gradient and intercepts of a best fit line </a:t>
            </a:r>
          </a:p>
          <a:p>
            <a:pPr>
              <a:lnSpc>
                <a:spcPct val="90000"/>
              </a:lnSpc>
            </a:pPr>
            <a:r>
              <a:rPr lang="en-US" altLang="en-US" sz="2000" dirty="0">
                <a:solidFill>
                  <a:srgbClr val="4D5B6B"/>
                </a:solidFill>
                <a:sym typeface="Symbol" pitchFamily="18" charset="2"/>
              </a:rPr>
              <a:t>  we look only at the first and last error bars, as illustrated here:</a:t>
            </a:r>
            <a:endParaRPr lang="en-US" altLang="en-US" sz="2000" dirty="0">
              <a:solidFill>
                <a:srgbClr val="4D5B6B"/>
              </a:solidFill>
              <a:latin typeface="Courier New" pitchFamily="49" charset="0"/>
            </a:endParaRPr>
          </a:p>
        </p:txBody>
      </p:sp>
      <p:sp>
        <p:nvSpPr>
          <p:cNvPr id="3" name="Rectangle 2"/>
          <p:cNvSpPr/>
          <p:nvPr/>
        </p:nvSpPr>
        <p:spPr>
          <a:xfrm>
            <a:off x="788251" y="228600"/>
            <a:ext cx="6755439" cy="523220"/>
          </a:xfrm>
          <a:prstGeom prst="rect">
            <a:avLst/>
          </a:prstGeom>
        </p:spPr>
        <p:txBody>
          <a:bodyPr wrap="none">
            <a:spAutoFit/>
          </a:bodyPr>
          <a:lstStyle/>
          <a:p>
            <a:r>
              <a:rPr lang="en-US" altLang="en-US" sz="2800" i="1" dirty="0">
                <a:solidFill>
                  <a:srgbClr val="C00000"/>
                </a:solidFill>
                <a:effectLst>
                  <a:outerShdw blurRad="38100" dist="38100" dir="2700000" algn="tl">
                    <a:srgbClr val="000000">
                      <a:alpha val="43137"/>
                    </a:srgbClr>
                  </a:outerShdw>
                </a:effectLst>
              </a:rPr>
              <a:t>Uncertainty of slope/gradient and y-intercept</a:t>
            </a:r>
            <a:endParaRPr lang="en-US" altLang="en-US" sz="2800" dirty="0">
              <a:solidFill>
                <a:srgbClr val="C00000"/>
              </a:solidFill>
              <a:effectLst>
                <a:outerShdw blurRad="38100" dist="38100" dir="2700000" algn="tl">
                  <a:srgbClr val="000000">
                    <a:alpha val="43137"/>
                  </a:srgbClr>
                </a:outerShdw>
              </a:effectLst>
              <a:latin typeface="Courier New" pitchFamily="49" charset="0"/>
            </a:endParaRPr>
          </a:p>
        </p:txBody>
      </p:sp>
      <p:graphicFrame>
        <p:nvGraphicFramePr>
          <p:cNvPr id="4" name="Chart 3"/>
          <p:cNvGraphicFramePr/>
          <p:nvPr/>
        </p:nvGraphicFramePr>
        <p:xfrm>
          <a:off x="788250" y="1397884"/>
          <a:ext cx="6248400" cy="40386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a:xfrm>
            <a:off x="779285" y="5345949"/>
            <a:ext cx="7432015" cy="826380"/>
          </a:xfrm>
          <a:prstGeom prst="rect">
            <a:avLst/>
          </a:prstGeom>
        </p:spPr>
        <p:txBody>
          <a:bodyPr wrap="square">
            <a:spAutoFit/>
          </a:bodyPr>
          <a:lstStyle/>
          <a:p>
            <a:pPr>
              <a:lnSpc>
                <a:spcPct val="115000"/>
              </a:lnSpc>
            </a:pPr>
            <a:r>
              <a:rPr lang="en-US" dirty="0">
                <a:solidFill>
                  <a:srgbClr val="080808"/>
                </a:solidFill>
                <a:ea typeface="Malgun Gothic" panose="020B0503020000020004" pitchFamily="34" charset="-127"/>
                <a:cs typeface="Times New Roman" panose="02020603050405020304" pitchFamily="18" charset="0"/>
              </a:rPr>
              <a:t>Minimum gradient line:  (-0.2, 14.9) and (40.2, 15.0)      </a:t>
            </a:r>
          </a:p>
          <a:p>
            <a:pPr>
              <a:lnSpc>
                <a:spcPct val="150000"/>
              </a:lnSpc>
            </a:pPr>
            <a:r>
              <a:rPr lang="en-US" dirty="0">
                <a:solidFill>
                  <a:srgbClr val="080808"/>
                </a:solidFill>
                <a:ea typeface="Malgun Gothic" panose="020B0503020000020004" pitchFamily="34" charset="-127"/>
                <a:cs typeface="Times New Roman" panose="02020603050405020304" pitchFamily="18" charset="0"/>
              </a:rPr>
              <a:t>Maximum gradient line: (0.2, 14.3) and (39.8, 15.6)    </a:t>
            </a:r>
          </a:p>
        </p:txBody>
      </p:sp>
      <p:sp>
        <p:nvSpPr>
          <p:cNvPr id="6" name="Line 21"/>
          <p:cNvSpPr>
            <a:spLocks noChangeShapeType="1"/>
          </p:cNvSpPr>
          <p:nvPr/>
        </p:nvSpPr>
        <p:spPr bwMode="auto">
          <a:xfrm flipV="1">
            <a:off x="2542749" y="1963918"/>
            <a:ext cx="3181395" cy="2397770"/>
          </a:xfrm>
          <a:prstGeom prst="line">
            <a:avLst/>
          </a:prstGeom>
          <a:noFill/>
          <a:ln w="28575">
            <a:solidFill>
              <a:srgbClr val="FF0000"/>
            </a:solidFill>
            <a:round/>
            <a:headEnd/>
            <a:tailEnd/>
          </a:ln>
        </p:spPr>
        <p:txBody>
          <a:bodyPr/>
          <a:lstStyle/>
          <a:p>
            <a:endParaRPr lang="en-US">
              <a:solidFill>
                <a:srgbClr val="4D5B6B"/>
              </a:solidFill>
            </a:endParaRPr>
          </a:p>
        </p:txBody>
      </p:sp>
      <p:sp>
        <p:nvSpPr>
          <p:cNvPr id="7" name="Rectangle 22"/>
          <p:cNvSpPr>
            <a:spLocks noChangeArrowheads="1"/>
          </p:cNvSpPr>
          <p:nvPr/>
        </p:nvSpPr>
        <p:spPr bwMode="auto">
          <a:xfrm rot="19550787">
            <a:off x="4687801" y="1893133"/>
            <a:ext cx="1073150" cy="363537"/>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sym typeface="Symbol" pitchFamily="18" charset="2"/>
              </a:rPr>
              <a:t>m</a:t>
            </a:r>
            <a:r>
              <a:rPr lang="en-US" altLang="en-US" i="1" baseline="-25000" dirty="0" err="1">
                <a:solidFill>
                  <a:srgbClr val="FF0000"/>
                </a:solidFill>
                <a:sym typeface="Symbol" pitchFamily="18" charset="2"/>
              </a:rPr>
              <a:t>max</a:t>
            </a:r>
            <a:endParaRPr lang="en-US" altLang="en-US" i="1" dirty="0">
              <a:solidFill>
                <a:srgbClr val="FF0000"/>
              </a:solidFill>
              <a:sym typeface="Symbol" pitchFamily="18" charset="2"/>
            </a:endParaRPr>
          </a:p>
        </p:txBody>
      </p:sp>
      <p:sp>
        <p:nvSpPr>
          <p:cNvPr id="8" name="Line 23"/>
          <p:cNvSpPr>
            <a:spLocks noChangeShapeType="1"/>
          </p:cNvSpPr>
          <p:nvPr/>
        </p:nvSpPr>
        <p:spPr bwMode="auto">
          <a:xfrm flipV="1">
            <a:off x="2212669" y="3060751"/>
            <a:ext cx="3886379" cy="221758"/>
          </a:xfrm>
          <a:prstGeom prst="line">
            <a:avLst/>
          </a:prstGeom>
          <a:noFill/>
          <a:ln w="28575">
            <a:solidFill>
              <a:srgbClr val="006600"/>
            </a:solidFill>
            <a:round/>
            <a:headEnd/>
            <a:tailEnd/>
          </a:ln>
        </p:spPr>
        <p:txBody>
          <a:bodyPr/>
          <a:lstStyle/>
          <a:p>
            <a:endParaRPr lang="en-US">
              <a:solidFill>
                <a:srgbClr val="4D5B6B"/>
              </a:solidFill>
            </a:endParaRPr>
          </a:p>
        </p:txBody>
      </p:sp>
      <p:sp>
        <p:nvSpPr>
          <p:cNvPr id="9" name="Rectangle 8"/>
          <p:cNvSpPr/>
          <p:nvPr/>
        </p:nvSpPr>
        <p:spPr>
          <a:xfrm>
            <a:off x="5724144" y="1963918"/>
            <a:ext cx="374904" cy="107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2203704" y="3264408"/>
            <a:ext cx="374904" cy="1097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5137117" y="1618664"/>
            <a:ext cx="1306768" cy="369332"/>
          </a:xfrm>
          <a:prstGeom prst="rect">
            <a:avLst/>
          </a:prstGeom>
        </p:spPr>
        <p:txBody>
          <a:bodyPr wrap="none">
            <a:spAutoFit/>
          </a:bodyPr>
          <a:lstStyle/>
          <a:p>
            <a:r>
              <a:rPr lang="en-US" dirty="0">
                <a:solidFill>
                  <a:srgbClr val="4D5B6B"/>
                </a:solidFill>
                <a:ea typeface="Malgun Gothic" panose="020B0503020000020004" pitchFamily="34" charset="-127"/>
                <a:cs typeface="Times New Roman" panose="02020603050405020304" pitchFamily="18" charset="0"/>
              </a:rPr>
              <a:t>(39.8, 15.6) </a:t>
            </a:r>
            <a:endParaRPr lang="en-US" dirty="0">
              <a:solidFill>
                <a:srgbClr val="4D5B6B"/>
              </a:solidFill>
            </a:endParaRPr>
          </a:p>
        </p:txBody>
      </p:sp>
      <p:sp>
        <p:nvSpPr>
          <p:cNvPr id="12" name="Rectangle 11"/>
          <p:cNvSpPr/>
          <p:nvPr/>
        </p:nvSpPr>
        <p:spPr>
          <a:xfrm>
            <a:off x="2391156" y="4266770"/>
            <a:ext cx="1189749" cy="369332"/>
          </a:xfrm>
          <a:prstGeom prst="rect">
            <a:avLst/>
          </a:prstGeom>
        </p:spPr>
        <p:txBody>
          <a:bodyPr wrap="none">
            <a:spAutoFit/>
          </a:bodyPr>
          <a:lstStyle/>
          <a:p>
            <a:r>
              <a:rPr lang="en-US" dirty="0">
                <a:solidFill>
                  <a:srgbClr val="4D5B6B"/>
                </a:solidFill>
                <a:ea typeface="Malgun Gothic" panose="020B0503020000020004" pitchFamily="34" charset="-127"/>
                <a:cs typeface="Times New Roman" panose="02020603050405020304" pitchFamily="18" charset="0"/>
              </a:rPr>
              <a:t>(0.2, 14.3) </a:t>
            </a:r>
            <a:endParaRPr lang="en-US" dirty="0">
              <a:solidFill>
                <a:srgbClr val="4D5B6B"/>
              </a:solidFill>
            </a:endParaRPr>
          </a:p>
        </p:txBody>
      </p:sp>
      <p:sp>
        <p:nvSpPr>
          <p:cNvPr id="14" name="Rectangle 24"/>
          <p:cNvSpPr>
            <a:spLocks noChangeArrowheads="1"/>
          </p:cNvSpPr>
          <p:nvPr/>
        </p:nvSpPr>
        <p:spPr bwMode="auto">
          <a:xfrm rot="21361237">
            <a:off x="5139107" y="3048737"/>
            <a:ext cx="1073150" cy="363538"/>
          </a:xfrm>
          <a:prstGeom prst="rect">
            <a:avLst/>
          </a:prstGeom>
          <a:noFill/>
          <a:ln w="9525">
            <a:noFill/>
            <a:miter lim="800000"/>
            <a:headEnd/>
            <a:tailEnd/>
          </a:ln>
        </p:spPr>
        <p:txBody>
          <a:bodyPr/>
          <a:lstStyle/>
          <a:p>
            <a:pPr>
              <a:lnSpc>
                <a:spcPct val="90000"/>
              </a:lnSpc>
              <a:spcBef>
                <a:spcPct val="20000"/>
              </a:spcBef>
            </a:pPr>
            <a:r>
              <a:rPr lang="en-US" altLang="en-US" b="1" i="1" dirty="0" err="1">
                <a:solidFill>
                  <a:srgbClr val="006600"/>
                </a:solidFill>
                <a:sym typeface="Symbol" pitchFamily="18" charset="2"/>
              </a:rPr>
              <a:t>m</a:t>
            </a:r>
            <a:r>
              <a:rPr lang="en-US" altLang="en-US" b="1" i="1" baseline="-25000" dirty="0" err="1">
                <a:solidFill>
                  <a:srgbClr val="006600"/>
                </a:solidFill>
                <a:sym typeface="Symbol" pitchFamily="18" charset="2"/>
              </a:rPr>
              <a:t>min</a:t>
            </a:r>
            <a:endParaRPr lang="en-US" altLang="en-US" b="1" i="1" dirty="0">
              <a:solidFill>
                <a:srgbClr val="006600"/>
              </a:solidFill>
              <a:sym typeface="Symbol" pitchFamily="18" charset="2"/>
            </a:endParaRPr>
          </a:p>
        </p:txBody>
      </p:sp>
      <p:sp>
        <p:nvSpPr>
          <p:cNvPr id="15" name="Rectangle 14"/>
          <p:cNvSpPr/>
          <p:nvPr/>
        </p:nvSpPr>
        <p:spPr>
          <a:xfrm>
            <a:off x="5800900" y="3079742"/>
            <a:ext cx="1306768" cy="369332"/>
          </a:xfrm>
          <a:prstGeom prst="rect">
            <a:avLst/>
          </a:prstGeom>
        </p:spPr>
        <p:txBody>
          <a:bodyPr wrap="none">
            <a:spAutoFit/>
          </a:bodyPr>
          <a:lstStyle/>
          <a:p>
            <a:r>
              <a:rPr lang="en-US" dirty="0">
                <a:solidFill>
                  <a:srgbClr val="4D5B6B"/>
                </a:solidFill>
                <a:ea typeface="Malgun Gothic" panose="020B0503020000020004" pitchFamily="34" charset="-127"/>
                <a:cs typeface="Times New Roman" panose="02020603050405020304" pitchFamily="18" charset="0"/>
              </a:rPr>
              <a:t>(40.2, 15.0) </a:t>
            </a:r>
            <a:endParaRPr lang="en-US" dirty="0">
              <a:solidFill>
                <a:srgbClr val="4D5B6B"/>
              </a:solidFill>
            </a:endParaRPr>
          </a:p>
        </p:txBody>
      </p:sp>
      <p:sp>
        <p:nvSpPr>
          <p:cNvPr id="16" name="Rectangle 15"/>
          <p:cNvSpPr/>
          <p:nvPr/>
        </p:nvSpPr>
        <p:spPr>
          <a:xfrm>
            <a:off x="2167845" y="2710410"/>
            <a:ext cx="1260281" cy="369332"/>
          </a:xfrm>
          <a:prstGeom prst="rect">
            <a:avLst/>
          </a:prstGeom>
        </p:spPr>
        <p:txBody>
          <a:bodyPr wrap="none">
            <a:spAutoFit/>
          </a:bodyPr>
          <a:lstStyle/>
          <a:p>
            <a:r>
              <a:rPr lang="en-US" dirty="0">
                <a:solidFill>
                  <a:srgbClr val="4D5B6B"/>
                </a:solidFill>
                <a:ea typeface="Malgun Gothic" panose="020B0503020000020004" pitchFamily="34" charset="-127"/>
                <a:cs typeface="Times New Roman" panose="02020603050405020304" pitchFamily="18" charset="0"/>
              </a:rPr>
              <a:t>(-0.2, 14.9) </a:t>
            </a:r>
            <a:endParaRPr lang="en-US" dirty="0">
              <a:solidFill>
                <a:srgbClr val="4D5B6B"/>
              </a:solidFill>
            </a:endParaRPr>
          </a:p>
        </p:txBody>
      </p:sp>
      <p:sp>
        <p:nvSpPr>
          <p:cNvPr id="18" name="Rectangle 12"/>
          <p:cNvSpPr>
            <a:spLocks noChangeArrowheads="1"/>
          </p:cNvSpPr>
          <p:nvPr/>
        </p:nvSpPr>
        <p:spPr bwMode="auto">
          <a:xfrm rot="20851493">
            <a:off x="5188875" y="2285698"/>
            <a:ext cx="1054100" cy="363538"/>
          </a:xfrm>
          <a:prstGeom prst="rect">
            <a:avLst/>
          </a:prstGeom>
          <a:noFill/>
          <a:ln w="9525">
            <a:noFill/>
            <a:miter lim="800000"/>
            <a:headEnd/>
            <a:tailEnd/>
          </a:ln>
        </p:spPr>
        <p:txBody>
          <a:bodyPr/>
          <a:lstStyle/>
          <a:p>
            <a:pPr>
              <a:lnSpc>
                <a:spcPct val="90000"/>
              </a:lnSpc>
              <a:spcBef>
                <a:spcPct val="20000"/>
              </a:spcBef>
            </a:pPr>
            <a:r>
              <a:rPr lang="en-US" altLang="en-US" b="1" i="1" dirty="0" err="1">
                <a:solidFill>
                  <a:srgbClr val="002060"/>
                </a:solidFill>
                <a:sym typeface="Symbol" pitchFamily="18" charset="2"/>
              </a:rPr>
              <a:t>m</a:t>
            </a:r>
            <a:r>
              <a:rPr lang="en-US" altLang="en-US" b="1" i="1" baseline="-25000" dirty="0" err="1">
                <a:solidFill>
                  <a:srgbClr val="002060"/>
                </a:solidFill>
                <a:sym typeface="Symbol" pitchFamily="18" charset="2"/>
              </a:rPr>
              <a:t>best</a:t>
            </a:r>
            <a:endParaRPr lang="en-US" altLang="en-US" b="1" i="1" dirty="0">
              <a:solidFill>
                <a:srgbClr val="002060"/>
              </a:solidFill>
              <a:sym typeface="Symbol" pitchFamily="18" charset="2"/>
            </a:endParaRPr>
          </a:p>
        </p:txBody>
      </p:sp>
      <mc:AlternateContent xmlns:mc="http://schemas.openxmlformats.org/markup-compatibility/2006" xmlns:a14="http://schemas.microsoft.com/office/drawing/2010/main">
        <mc:Choice Requires="a14">
          <p:sp>
            <p:nvSpPr>
              <p:cNvPr id="22" name="TextBox 21"/>
              <p:cNvSpPr txBox="1"/>
              <p:nvPr/>
            </p:nvSpPr>
            <p:spPr>
              <a:xfrm>
                <a:off x="5777561" y="5351671"/>
                <a:ext cx="30603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80808"/>
                              </a:solidFill>
                              <a:latin typeface="Cambria Math" panose="02040503050406030204" pitchFamily="18" charset="0"/>
                            </a:rPr>
                          </m:ctrlPr>
                        </m:sSubPr>
                        <m:e>
                          <m:r>
                            <a:rPr lang="en-US" sz="1600" b="0" i="1" smtClean="0">
                              <a:solidFill>
                                <a:srgbClr val="080808"/>
                              </a:solidFill>
                              <a:latin typeface="Cambria Math"/>
                            </a:rPr>
                            <m:t>𝑦</m:t>
                          </m:r>
                        </m:e>
                        <m:sub>
                          <m:r>
                            <a:rPr lang="en-US" sz="1600" b="0" i="1" smtClean="0">
                              <a:solidFill>
                                <a:srgbClr val="080808"/>
                              </a:solidFill>
                              <a:latin typeface="Cambria Math"/>
                            </a:rPr>
                            <m:t>𝑚𝑖𝑛</m:t>
                          </m:r>
                        </m:sub>
                      </m:sSub>
                      <m:r>
                        <a:rPr lang="en-US" sz="1600" b="0" i="1" smtClean="0">
                          <a:solidFill>
                            <a:srgbClr val="080808"/>
                          </a:solidFill>
                          <a:latin typeface="Cambria Math"/>
                        </a:rPr>
                        <m:t>=0.00247525</m:t>
                      </m:r>
                      <m:r>
                        <a:rPr lang="en-US" sz="1600" b="0" i="1" smtClean="0">
                          <a:solidFill>
                            <a:srgbClr val="080808"/>
                          </a:solidFill>
                          <a:latin typeface="Cambria Math"/>
                        </a:rPr>
                        <m:t>𝑥</m:t>
                      </m:r>
                      <m:r>
                        <a:rPr lang="en-US" sz="1600" b="0" i="1" smtClean="0">
                          <a:solidFill>
                            <a:srgbClr val="080808"/>
                          </a:solidFill>
                          <a:latin typeface="Cambria Math"/>
                        </a:rPr>
                        <m:t>+14.9005</m:t>
                      </m:r>
                    </m:oMath>
                  </m:oMathPara>
                </a14:m>
                <a:endParaRPr lang="en-US" sz="1600" dirty="0">
                  <a:solidFill>
                    <a:srgbClr val="080808"/>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777561" y="5351671"/>
                <a:ext cx="3060325" cy="338554"/>
              </a:xfrm>
              <a:prstGeom prst="rect">
                <a:avLst/>
              </a:prstGeom>
              <a:blipFill rotWithShape="1">
                <a:blip r:embed="rId6"/>
                <a:stretch>
                  <a:fillRect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90501" y="5808871"/>
                <a:ext cx="29666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80808"/>
                              </a:solidFill>
                              <a:latin typeface="Cambria Math" panose="02040503050406030204" pitchFamily="18" charset="0"/>
                            </a:rPr>
                          </m:ctrlPr>
                        </m:sSubPr>
                        <m:e>
                          <m:r>
                            <a:rPr lang="en-US" sz="1600" b="0" i="1" smtClean="0">
                              <a:solidFill>
                                <a:srgbClr val="080808"/>
                              </a:solidFill>
                              <a:latin typeface="Cambria Math"/>
                            </a:rPr>
                            <m:t>𝑦</m:t>
                          </m:r>
                        </m:e>
                        <m:sub>
                          <m:r>
                            <a:rPr lang="en-US" sz="1600" b="0" i="1" smtClean="0">
                              <a:solidFill>
                                <a:srgbClr val="080808"/>
                              </a:solidFill>
                              <a:latin typeface="Cambria Math"/>
                            </a:rPr>
                            <m:t>𝑚𝑎𝑥</m:t>
                          </m:r>
                        </m:sub>
                      </m:sSub>
                      <m:r>
                        <a:rPr lang="en-US" sz="1600" b="0" i="1" smtClean="0">
                          <a:solidFill>
                            <a:srgbClr val="080808"/>
                          </a:solidFill>
                          <a:latin typeface="Cambria Math"/>
                        </a:rPr>
                        <m:t>=0.0328283</m:t>
                      </m:r>
                      <m:r>
                        <a:rPr lang="en-US" sz="1600" b="0" i="1" smtClean="0">
                          <a:solidFill>
                            <a:srgbClr val="080808"/>
                          </a:solidFill>
                          <a:latin typeface="Cambria Math"/>
                        </a:rPr>
                        <m:t>𝑥</m:t>
                      </m:r>
                      <m:r>
                        <a:rPr lang="en-US" sz="1600" b="0" i="1" smtClean="0">
                          <a:solidFill>
                            <a:srgbClr val="080808"/>
                          </a:solidFill>
                          <a:latin typeface="Cambria Math"/>
                        </a:rPr>
                        <m:t>+14.2934</m:t>
                      </m:r>
                    </m:oMath>
                  </m:oMathPara>
                </a14:m>
                <a:endParaRPr lang="en-US" sz="1600" dirty="0">
                  <a:solidFill>
                    <a:srgbClr val="080808"/>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790501" y="5808871"/>
                <a:ext cx="2966645" cy="338554"/>
              </a:xfrm>
              <a:prstGeom prst="rect">
                <a:avLst/>
              </a:prstGeom>
              <a:blipFill rotWithShape="1">
                <a:blip r:embed="rId7"/>
                <a:stretch>
                  <a:fillRect b="-3636"/>
                </a:stretch>
              </a:blipFill>
            </p:spPr>
            <p:txBody>
              <a:bodyPr/>
              <a:lstStyle/>
              <a:p>
                <a:r>
                  <a:rPr lang="en-US">
                    <a:noFill/>
                  </a:rPr>
                  <a:t> </a:t>
                </a:r>
              </a:p>
            </p:txBody>
          </p:sp>
        </mc:Fallback>
      </mc:AlternateContent>
      <p:sp>
        <p:nvSpPr>
          <p:cNvPr id="13" name="Oval 12"/>
          <p:cNvSpPr/>
          <p:nvPr/>
        </p:nvSpPr>
        <p:spPr>
          <a:xfrm>
            <a:off x="2555748" y="4338828"/>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93065" y="1918198"/>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70291" y="3230506"/>
            <a:ext cx="45720" cy="45720"/>
          </a:xfrm>
          <a:prstGeom prst="ellipse">
            <a:avLst/>
          </a:prstGeom>
          <a:solidFill>
            <a:schemeClr val="accent3">
              <a:lumMod val="5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99048" y="3032354"/>
            <a:ext cx="45720" cy="45720"/>
          </a:xfrm>
          <a:prstGeom prst="ellipse">
            <a:avLst/>
          </a:prstGeom>
          <a:solidFill>
            <a:schemeClr val="accent3">
              <a:lumMod val="5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91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4" name="type.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4" name="type.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4" grpId="0"/>
      <p:bldP spid="18"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04314"/>
            <a:ext cx="6172200" cy="338554"/>
          </a:xfrm>
          <a:prstGeom prst="rect">
            <a:avLst/>
          </a:prstGeom>
        </p:spPr>
        <p:txBody>
          <a:bodyPr wrap="square">
            <a:spAutoFit/>
          </a:bodyPr>
          <a:lstStyle/>
          <a:p>
            <a:pPr algn="ctr"/>
            <a:r>
              <a:rPr lang="en-US" sz="1600" dirty="0">
                <a:solidFill>
                  <a:srgbClr val="080808"/>
                </a:solidFill>
                <a:effectLst>
                  <a:outerShdw blurRad="38100" dist="38100" dir="2700000" algn="tl">
                    <a:srgbClr val="000000">
                      <a:alpha val="43137"/>
                    </a:srgbClr>
                  </a:outerShdw>
                </a:effectLst>
                <a:latin typeface="Calibri" panose="020F0502020204030204" pitchFamily="34" charset="0"/>
                <a:ea typeface="Malgun Gothic" panose="020B0503020000020004" pitchFamily="34" charset="-127"/>
                <a:cs typeface="Times New Roman" panose="02020603050405020304" pitchFamily="18" charset="0"/>
              </a:rPr>
              <a:t>Graph: Temperature and Magnetic Field Strength</a:t>
            </a:r>
            <a:endParaRPr lang="en-US" sz="1600" dirty="0">
              <a:solidFill>
                <a:srgbClr val="080808"/>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3" name="Chart 2"/>
          <p:cNvGraphicFramePr/>
          <p:nvPr>
            <p:extLst>
              <p:ext uri="{D42A27DB-BD31-4B8C-83A1-F6EECF244321}">
                <p14:modId xmlns:p14="http://schemas.microsoft.com/office/powerpoint/2010/main" val="3726693770"/>
              </p:ext>
            </p:extLst>
          </p:nvPr>
        </p:nvGraphicFramePr>
        <p:xfrm>
          <a:off x="762000" y="738990"/>
          <a:ext cx="5029200" cy="269001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97943" y="5186498"/>
            <a:ext cx="2362199" cy="338554"/>
          </a:xfrm>
          <a:prstGeom prst="rect">
            <a:avLst/>
          </a:prstGeom>
        </p:spPr>
        <p:txBody>
          <a:bodyPr wrap="square">
            <a:spAutoFit/>
          </a:bodyPr>
          <a:lstStyle/>
          <a:p>
            <a:r>
              <a:rPr lang="en-US" sz="1600" dirty="0">
                <a:solidFill>
                  <a:srgbClr val="C00000"/>
                </a:solidFill>
              </a:rPr>
              <a:t>y = 0.017x + 14.6</a:t>
            </a:r>
          </a:p>
        </p:txBody>
      </p:sp>
      <p:sp>
        <p:nvSpPr>
          <p:cNvPr id="7" name="Rectangle 6"/>
          <p:cNvSpPr/>
          <p:nvPr/>
        </p:nvSpPr>
        <p:spPr>
          <a:xfrm>
            <a:off x="609600" y="12722"/>
            <a:ext cx="5826275" cy="461665"/>
          </a:xfrm>
          <a:prstGeom prst="rect">
            <a:avLst/>
          </a:prstGeom>
        </p:spPr>
        <p:txBody>
          <a:bodyPr wrap="none">
            <a:spAutoFit/>
          </a:bodyPr>
          <a:lstStyle/>
          <a:p>
            <a:r>
              <a:rPr lang="en-US" altLang="en-US" sz="2400" i="1" dirty="0">
                <a:solidFill>
                  <a:srgbClr val="C00000"/>
                </a:solidFill>
                <a:effectLst>
                  <a:outerShdw blurRad="38100" dist="38100" dir="2700000" algn="tl">
                    <a:srgbClr val="000000">
                      <a:alpha val="43137"/>
                    </a:srgbClr>
                  </a:outerShdw>
                </a:effectLst>
              </a:rPr>
              <a:t>Uncertainty of slope/gradient and y-intercept</a:t>
            </a:r>
            <a:endParaRPr lang="en-US" altLang="en-US" sz="2400" dirty="0">
              <a:solidFill>
                <a:srgbClr val="C00000"/>
              </a:solidFill>
              <a:effectLst>
                <a:outerShdw blurRad="38100" dist="38100" dir="2700000" algn="tl">
                  <a:srgbClr val="000000">
                    <a:alpha val="43137"/>
                  </a:srgbClr>
                </a:outerShdw>
              </a:effectLst>
              <a:latin typeface="Courier New" pitchFamily="49" charset="0"/>
            </a:endParaRPr>
          </a:p>
        </p:txBody>
      </p:sp>
      <mc:AlternateContent xmlns:mc="http://schemas.openxmlformats.org/markup-compatibility/2006" xmlns:a14="http://schemas.microsoft.com/office/drawing/2010/main">
        <mc:Choice Requires="a14">
          <p:sp>
            <p:nvSpPr>
              <p:cNvPr id="10" name="TextBox 9"/>
              <p:cNvSpPr txBox="1"/>
              <p:nvPr/>
            </p:nvSpPr>
            <p:spPr>
              <a:xfrm>
                <a:off x="5943600" y="1143000"/>
                <a:ext cx="30603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80808"/>
                              </a:solidFill>
                              <a:latin typeface="Cambria Math" panose="02040503050406030204" pitchFamily="18" charset="0"/>
                            </a:rPr>
                          </m:ctrlPr>
                        </m:sSubPr>
                        <m:e>
                          <m:r>
                            <a:rPr lang="en-US" sz="1600" b="0" i="1" smtClean="0">
                              <a:solidFill>
                                <a:srgbClr val="080808"/>
                              </a:solidFill>
                              <a:latin typeface="Cambria Math"/>
                            </a:rPr>
                            <m:t>𝑦</m:t>
                          </m:r>
                        </m:e>
                        <m:sub>
                          <m:r>
                            <a:rPr lang="en-US" sz="1600" b="0" i="1" smtClean="0">
                              <a:solidFill>
                                <a:srgbClr val="080808"/>
                              </a:solidFill>
                              <a:latin typeface="Cambria Math"/>
                            </a:rPr>
                            <m:t>𝑚𝑖𝑛</m:t>
                          </m:r>
                        </m:sub>
                      </m:sSub>
                      <m:r>
                        <a:rPr lang="en-US" sz="1600" b="0" i="1" smtClean="0">
                          <a:solidFill>
                            <a:srgbClr val="080808"/>
                          </a:solidFill>
                          <a:latin typeface="Cambria Math"/>
                        </a:rPr>
                        <m:t>=0.00247525</m:t>
                      </m:r>
                      <m:r>
                        <a:rPr lang="en-US" sz="1600" b="0" i="1" smtClean="0">
                          <a:solidFill>
                            <a:srgbClr val="080808"/>
                          </a:solidFill>
                          <a:latin typeface="Cambria Math"/>
                        </a:rPr>
                        <m:t>𝑥</m:t>
                      </m:r>
                      <m:r>
                        <a:rPr lang="en-US" sz="1600" b="0" i="1" smtClean="0">
                          <a:solidFill>
                            <a:srgbClr val="080808"/>
                          </a:solidFill>
                          <a:latin typeface="Cambria Math"/>
                        </a:rPr>
                        <m:t>+14.9005</m:t>
                      </m:r>
                    </m:oMath>
                  </m:oMathPara>
                </a14:m>
                <a:endParaRPr lang="en-US" sz="1600" dirty="0">
                  <a:solidFill>
                    <a:srgbClr val="080808"/>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43600" y="1143000"/>
                <a:ext cx="3060325" cy="338554"/>
              </a:xfrm>
              <a:prstGeom prst="rect">
                <a:avLst/>
              </a:prstGeom>
              <a:blipFill rotWithShape="1">
                <a:blip r:embed="rId3"/>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56540" y="1600200"/>
                <a:ext cx="29666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80808"/>
                              </a:solidFill>
                              <a:latin typeface="Cambria Math" panose="02040503050406030204" pitchFamily="18" charset="0"/>
                            </a:rPr>
                          </m:ctrlPr>
                        </m:sSubPr>
                        <m:e>
                          <m:r>
                            <a:rPr lang="en-US" sz="1600" b="0" i="1" smtClean="0">
                              <a:solidFill>
                                <a:srgbClr val="080808"/>
                              </a:solidFill>
                              <a:latin typeface="Cambria Math"/>
                            </a:rPr>
                            <m:t>𝑦</m:t>
                          </m:r>
                        </m:e>
                        <m:sub>
                          <m:r>
                            <a:rPr lang="en-US" sz="1600" b="0" i="1" smtClean="0">
                              <a:solidFill>
                                <a:srgbClr val="080808"/>
                              </a:solidFill>
                              <a:latin typeface="Cambria Math"/>
                            </a:rPr>
                            <m:t>𝑚𝑎𝑥</m:t>
                          </m:r>
                        </m:sub>
                      </m:sSub>
                      <m:r>
                        <a:rPr lang="en-US" sz="1600" b="0" i="1" smtClean="0">
                          <a:solidFill>
                            <a:srgbClr val="080808"/>
                          </a:solidFill>
                          <a:latin typeface="Cambria Math"/>
                        </a:rPr>
                        <m:t>=0.0328283</m:t>
                      </m:r>
                      <m:r>
                        <a:rPr lang="en-US" sz="1600" b="0" i="1" smtClean="0">
                          <a:solidFill>
                            <a:srgbClr val="080808"/>
                          </a:solidFill>
                          <a:latin typeface="Cambria Math"/>
                        </a:rPr>
                        <m:t>𝑥</m:t>
                      </m:r>
                      <m:r>
                        <a:rPr lang="en-US" sz="1600" b="0" i="1" smtClean="0">
                          <a:solidFill>
                            <a:srgbClr val="080808"/>
                          </a:solidFill>
                          <a:latin typeface="Cambria Math"/>
                        </a:rPr>
                        <m:t>+14.2934</m:t>
                      </m:r>
                    </m:oMath>
                  </m:oMathPara>
                </a14:m>
                <a:endParaRPr lang="en-US" sz="1600" dirty="0">
                  <a:solidFill>
                    <a:srgbClr val="080808"/>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56540" y="1600200"/>
                <a:ext cx="2966645" cy="338554"/>
              </a:xfrm>
              <a:prstGeom prst="rect">
                <a:avLst/>
              </a:prstGeom>
              <a:blipFill rotWithShape="1">
                <a:blip r:embed="rId4"/>
                <a:stretch>
                  <a:fillRect b="-1818"/>
                </a:stretch>
              </a:blipFill>
            </p:spPr>
            <p:txBody>
              <a:bodyPr/>
              <a:lstStyle/>
              <a:p>
                <a:r>
                  <a:rPr lang="en-US">
                    <a:noFill/>
                  </a:rPr>
                  <a:t> </a:t>
                </a:r>
              </a:p>
            </p:txBody>
          </p:sp>
        </mc:Fallback>
      </mc:AlternateContent>
      <p:sp>
        <p:nvSpPr>
          <p:cNvPr id="12" name="TextBox 11"/>
          <p:cNvSpPr txBox="1"/>
          <p:nvPr/>
        </p:nvSpPr>
        <p:spPr>
          <a:xfrm>
            <a:off x="1524000" y="3657600"/>
            <a:ext cx="3733800" cy="338554"/>
          </a:xfrm>
          <a:prstGeom prst="rect">
            <a:avLst/>
          </a:prstGeom>
          <a:noFill/>
        </p:spPr>
        <p:txBody>
          <a:bodyPr wrap="square" rtlCol="0">
            <a:spAutoFit/>
          </a:bodyPr>
          <a:lstStyle/>
          <a:p>
            <a:r>
              <a:rPr lang="en-US" sz="1600" dirty="0">
                <a:solidFill>
                  <a:srgbClr val="080808"/>
                </a:solidFill>
              </a:rPr>
              <a:t>Uncertainty in the slope: </a:t>
            </a:r>
          </a:p>
        </p:txBody>
      </p:sp>
      <p:sp>
        <p:nvSpPr>
          <p:cNvPr id="13" name="TextBox 12"/>
          <p:cNvSpPr txBox="1"/>
          <p:nvPr/>
        </p:nvSpPr>
        <p:spPr>
          <a:xfrm>
            <a:off x="1524000" y="4334856"/>
            <a:ext cx="3733800" cy="338554"/>
          </a:xfrm>
          <a:prstGeom prst="rect">
            <a:avLst/>
          </a:prstGeom>
          <a:noFill/>
        </p:spPr>
        <p:txBody>
          <a:bodyPr wrap="square" rtlCol="0">
            <a:spAutoFit/>
          </a:bodyPr>
          <a:lstStyle/>
          <a:p>
            <a:r>
              <a:rPr lang="en-US" sz="1600" dirty="0">
                <a:solidFill>
                  <a:srgbClr val="080808"/>
                </a:solidFill>
              </a:rPr>
              <a:t>Uncertainty in the y-intercept: </a:t>
            </a:r>
          </a:p>
        </p:txBody>
      </p:sp>
      <mc:AlternateContent xmlns:mc="http://schemas.openxmlformats.org/markup-compatibility/2006" xmlns:a14="http://schemas.microsoft.com/office/drawing/2010/main">
        <mc:Choice Requires="a14">
          <p:sp>
            <p:nvSpPr>
              <p:cNvPr id="14" name="TextBox 13"/>
              <p:cNvSpPr txBox="1"/>
              <p:nvPr/>
            </p:nvSpPr>
            <p:spPr>
              <a:xfrm>
                <a:off x="2514600" y="5186498"/>
                <a:ext cx="3507755" cy="1107996"/>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latin typeface="Cambria Math" panose="02040503050406030204" pitchFamily="18" charset="0"/>
                        </a:rPr>
                        <m:t>𝑚</m:t>
                      </m:r>
                      <m:r>
                        <a:rPr lang="en-US" sz="1600" b="0" i="1" smtClean="0">
                          <a:solidFill>
                            <a:srgbClr val="C0000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𝑚</m:t>
                          </m:r>
                        </m:e>
                        <m:sub>
                          <m:r>
                            <a:rPr lang="en-US" sz="1600" b="0" i="1" smtClean="0">
                              <a:solidFill>
                                <a:srgbClr val="C00000"/>
                              </a:solidFill>
                              <a:latin typeface="Cambria Math" panose="02040503050406030204" pitchFamily="18" charset="0"/>
                            </a:rPr>
                            <m:t>𝑏𝑒𝑠𝑡</m:t>
                          </m:r>
                        </m:sub>
                      </m:sSub>
                      <m:r>
                        <a:rPr lang="en-US" sz="1600" b="0" i="1" smtClean="0">
                          <a:solidFill>
                            <a:srgbClr val="C00000"/>
                          </a:solidFill>
                          <a:latin typeface="Cambria Math" panose="02040503050406030204" pitchFamily="18" charset="0"/>
                          <a:ea typeface="Cambria Math" panose="02040503050406030204" pitchFamily="18" charset="0"/>
                        </a:rPr>
                        <m:t>±∆</m:t>
                      </m:r>
                      <m:r>
                        <a:rPr lang="en-US" sz="1600" b="0" i="1" smtClean="0">
                          <a:solidFill>
                            <a:srgbClr val="C00000"/>
                          </a:solidFill>
                          <a:latin typeface="Cambria Math" panose="02040503050406030204" pitchFamily="18" charset="0"/>
                          <a:ea typeface="Cambria Math" panose="02040503050406030204" pitchFamily="18" charset="0"/>
                        </a:rPr>
                        <m:t>𝑚</m:t>
                      </m:r>
                      <m:r>
                        <a:rPr lang="en-US" sz="1600" b="0" i="1" smtClean="0">
                          <a:solidFill>
                            <a:srgbClr val="C00000"/>
                          </a:solidFill>
                          <a:latin typeface="Cambria Math"/>
                          <a:ea typeface="Cambria Math" panose="02040503050406030204" pitchFamily="18" charset="0"/>
                        </a:rPr>
                        <m:t>=</m:t>
                      </m:r>
                      <m:r>
                        <a:rPr lang="en-US" sz="1600" b="0" i="1" smtClean="0">
                          <a:solidFill>
                            <a:srgbClr val="C00000"/>
                          </a:solidFill>
                          <a:latin typeface="Cambria Math" panose="02040503050406030204" pitchFamily="18" charset="0"/>
                          <a:ea typeface="Cambria Math" panose="02040503050406030204" pitchFamily="18" charset="0"/>
                        </a:rPr>
                        <m:t>0.017±</m:t>
                      </m:r>
                      <m:r>
                        <m:rPr>
                          <m:nor/>
                        </m:rPr>
                        <a:rPr lang="en-US" sz="16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0.015</m:t>
                      </m:r>
                      <m:r>
                        <m:rPr>
                          <m:nor/>
                        </m:rPr>
                        <a:rPr lang="en-US" sz="1600" b="0" i="0"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6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pPr>
                <a14:m>
                  <m:oMath xmlns:m="http://schemas.openxmlformats.org/officeDocument/2006/math">
                    <m:r>
                      <a:rPr lang="en-US" sz="1600" b="0" i="1" smtClean="0">
                        <a:solidFill>
                          <a:srgbClr val="C00000"/>
                        </a:solidFill>
                        <a:latin typeface="Cambria Math"/>
                      </a:rPr>
                      <m:t>𝑏</m:t>
                    </m:r>
                    <m:r>
                      <a:rPr lang="en-US" sz="1600" i="1">
                        <a:solidFill>
                          <a:srgbClr val="C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b="0" i="1" smtClean="0">
                            <a:solidFill>
                              <a:srgbClr val="C00000"/>
                            </a:solidFill>
                            <a:latin typeface="Cambria Math"/>
                          </a:rPr>
                          <m:t>𝑏</m:t>
                        </m:r>
                      </m:e>
                      <m:sub>
                        <m:r>
                          <a:rPr lang="en-US" sz="1600" i="1">
                            <a:solidFill>
                              <a:srgbClr val="C00000"/>
                            </a:solidFill>
                            <a:latin typeface="Cambria Math" panose="02040503050406030204" pitchFamily="18" charset="0"/>
                          </a:rPr>
                          <m:t>𝑏𝑒𝑠𝑡</m:t>
                        </m:r>
                      </m:sub>
                    </m:sSub>
                    <m:r>
                      <a:rPr lang="en-US" sz="1600" i="1">
                        <a:solidFill>
                          <a:srgbClr val="C00000"/>
                        </a:solidFill>
                        <a:latin typeface="Cambria Math" panose="02040503050406030204" pitchFamily="18" charset="0"/>
                        <a:ea typeface="Cambria Math" panose="02040503050406030204" pitchFamily="18" charset="0"/>
                      </a:rPr>
                      <m:t>±∆</m:t>
                    </m:r>
                    <m:r>
                      <a:rPr lang="en-US" sz="1600" b="0" i="1" smtClean="0">
                        <a:solidFill>
                          <a:srgbClr val="C00000"/>
                        </a:solidFill>
                        <a:latin typeface="Cambria Math"/>
                        <a:ea typeface="Cambria Math" panose="02040503050406030204" pitchFamily="18" charset="0"/>
                      </a:rPr>
                      <m:t>𝑏</m:t>
                    </m:r>
                    <m:r>
                      <a:rPr lang="en-US" sz="1600" i="1">
                        <a:solidFill>
                          <a:srgbClr val="C00000"/>
                        </a:solidFill>
                        <a:latin typeface="Cambria Math"/>
                        <a:ea typeface="Cambria Math" panose="02040503050406030204" pitchFamily="18" charset="0"/>
                      </a:rPr>
                      <m:t>=</m:t>
                    </m:r>
                    <m:r>
                      <a:rPr lang="en-US" sz="1600" b="0" i="1" smtClean="0">
                        <a:solidFill>
                          <a:srgbClr val="C00000"/>
                        </a:solidFill>
                        <a:latin typeface="Cambria Math"/>
                        <a:ea typeface="Cambria Math" panose="02040503050406030204" pitchFamily="18" charset="0"/>
                      </a:rPr>
                      <m:t>14.6</m:t>
                    </m:r>
                    <m:r>
                      <a:rPr lang="en-US" sz="1600" i="1">
                        <a:solidFill>
                          <a:srgbClr val="C00000"/>
                        </a:solidFill>
                        <a:latin typeface="Cambria Math" panose="02040503050406030204" pitchFamily="18" charset="0"/>
                        <a:ea typeface="Cambria Math" panose="02040503050406030204" pitchFamily="18" charset="0"/>
                      </a:rPr>
                      <m:t>±</m:t>
                    </m:r>
                    <m:r>
                      <m:rPr>
                        <m:nor/>
                      </m:rPr>
                      <a:rPr lang="en-US" sz="16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16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3</a:t>
                </a:r>
              </a:p>
              <a:p>
                <a:pPr>
                  <a:lnSpc>
                    <a:spcPct val="150000"/>
                  </a:lnSpc>
                </a:pPr>
                <a:endParaRPr lang="en-US" sz="1600"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514600" y="5186498"/>
                <a:ext cx="3507755" cy="1107996"/>
              </a:xfrm>
              <a:prstGeom prst="rect">
                <a:avLst/>
              </a:prstGeom>
              <a:blipFill rotWithShape="1">
                <a:blip r:embed="rId5"/>
                <a:stretch>
                  <a:fillRect l="-2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603625" y="3507133"/>
                <a:ext cx="3101975" cy="5643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C00000"/>
                          </a:solidFill>
                          <a:latin typeface="Cambria Math" panose="02040503050406030204" pitchFamily="18" charset="0"/>
                          <a:ea typeface="Cambria Math" panose="02040503050406030204" pitchFamily="18" charset="0"/>
                        </a:rPr>
                        <m:t>∆</m:t>
                      </m:r>
                      <m:r>
                        <a:rPr lang="en-US" sz="1600" i="1" smtClean="0">
                          <a:solidFill>
                            <a:srgbClr val="C00000"/>
                          </a:solidFill>
                          <a:latin typeface="Cambria Math" panose="02040503050406030204" pitchFamily="18" charset="0"/>
                          <a:ea typeface="Cambria Math" panose="02040503050406030204" pitchFamily="18" charset="0"/>
                        </a:rPr>
                        <m:t>𝑚</m:t>
                      </m:r>
                      <m:r>
                        <a:rPr lang="en-US" sz="1600" b="0" i="1" smtClean="0">
                          <a:solidFill>
                            <a:srgbClr val="C00000"/>
                          </a:solidFill>
                          <a:latin typeface="Cambria Math" panose="02040503050406030204" pitchFamily="18" charset="0"/>
                          <a:ea typeface="Cambria Math" panose="02040503050406030204" pitchFamily="18" charset="0"/>
                        </a:rPr>
                        <m:t>=</m:t>
                      </m:r>
                      <m:f>
                        <m:fPr>
                          <m:ctrlPr>
                            <a:rPr lang="en-US" sz="160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m:rPr>
                              <m:nor/>
                            </m:rPr>
                            <a:rPr lang="en-US" sz="16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ctrlPr>
                            </m:sSubPr>
                            <m:e>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m:t>
                              </m:r>
                            </m:e>
                            <m: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𝑚𝑎𝑥</m:t>
                              </m:r>
                            </m:sub>
                          </m:s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ctrlPr>
                            </m:sSubPr>
                            <m:e>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m:t>
                              </m:r>
                            </m:e>
                            <m:sub>
                              <m:r>
                                <a:rPr lang="en-US" sz="16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𝑚𝑖𝑛</m:t>
                              </m:r>
                            </m:sub>
                          </m:sSub>
                          <m:r>
                            <m:rPr>
                              <m:nor/>
                            </m:rPr>
                            <a:rPr lang="en-US" sz="16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num>
                        <m:den>
                          <m:r>
                            <a:rPr lang="en-US" sz="1600" b="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den>
                      </m:f>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603625" y="3507133"/>
                <a:ext cx="3101975" cy="56438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706812" y="4139353"/>
                <a:ext cx="310197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a:ea typeface="Cambria Math" panose="02040503050406030204" pitchFamily="18" charset="0"/>
                        </a:rPr>
                        <m:t>𝑏</m:t>
                      </m:r>
                      <m:r>
                        <a:rPr lang="en-US" b="0" i="1" smtClean="0">
                          <a:solidFill>
                            <a:srgbClr val="C00000"/>
                          </a:solidFill>
                          <a:latin typeface="Cambria Math"/>
                          <a:ea typeface="Cambria Math" panose="02040503050406030204" pitchFamily="18" charset="0"/>
                        </a:rPr>
                        <m:t>=</m:t>
                      </m:r>
                      <m:f>
                        <m:fPr>
                          <m:ctrlPr>
                            <a:rPr lang="en-US"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m:rPr>
                              <m:nor/>
                            </m:rP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m:t>(</m:t>
                          </m:r>
                          <m:sSub>
                            <m:sSubPr>
                              <m:ctrlP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en-US" b="0" i="1" smtClean="0">
                                  <a:solidFill>
                                    <a:srgbClr val="C00000"/>
                                  </a:solidFill>
                                  <a:effectLst>
                                    <a:outerShdw blurRad="38100" dist="38100" dir="2700000" algn="tl">
                                      <a:srgbClr val="000000">
                                        <a:alpha val="43137"/>
                                      </a:srgbClr>
                                    </a:outerShdw>
                                  </a:effectLst>
                                  <a:latin typeface="Cambria Math"/>
                                  <a:cs typeface="Arial" panose="020B0604020202020204" pitchFamily="34" charset="0"/>
                                </a:rPr>
                                <m:t>𝑏</m:t>
                              </m:r>
                            </m:e>
                            <m: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𝑚𝑎𝑥</m:t>
                              </m:r>
                            </m:sub>
                          </m:s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en-US" i="1" smtClean="0">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en-US" b="0" i="1" smtClean="0">
                                  <a:solidFill>
                                    <a:srgbClr val="C00000"/>
                                  </a:solidFill>
                                  <a:effectLst>
                                    <a:outerShdw blurRad="38100" dist="38100" dir="2700000" algn="tl">
                                      <a:srgbClr val="000000">
                                        <a:alpha val="43137"/>
                                      </a:srgbClr>
                                    </a:outerShdw>
                                  </a:effectLst>
                                  <a:latin typeface="Cambria Math"/>
                                  <a:cs typeface="Arial" panose="020B0604020202020204" pitchFamily="34" charset="0"/>
                                </a:rPr>
                                <m:t>𝑏</m:t>
                              </m:r>
                            </m:e>
                            <m:sub>
                              <m:r>
                                <a:rPr lang="en-US" i="1">
                                  <a:solidFill>
                                    <a:srgbClr val="C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𝑚𝑖𝑛</m:t>
                              </m:r>
                            </m:sub>
                          </m:sSub>
                          <m:r>
                            <m:rPr>
                              <m:nor/>
                            </m:rP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m:t>)</m:t>
                          </m:r>
                        </m:num>
                        <m:den>
                          <m:r>
                            <a:rPr lang="en-US" b="0" i="1" smtClean="0">
                              <a:solidFill>
                                <a:srgbClr val="C00000"/>
                              </a:solidFill>
                              <a:effectLst>
                                <a:outerShdw blurRad="38100" dist="38100" dir="2700000" algn="tl">
                                  <a:srgbClr val="000000">
                                    <a:alpha val="43137"/>
                                  </a:srgbClr>
                                </a:outerShdw>
                              </a:effectLst>
                              <a:latin typeface="Cambria Math"/>
                            </a:rPr>
                            <m:t>2</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706812" y="4139353"/>
                <a:ext cx="3101975" cy="634789"/>
              </a:xfrm>
              <a:prstGeom prst="rect">
                <a:avLst/>
              </a:prstGeom>
              <a:blipFill rotWithShape="1">
                <a:blip r:embed="rId7"/>
                <a:stretch>
                  <a:fillRect/>
                </a:stretch>
              </a:blipFill>
            </p:spPr>
            <p:txBody>
              <a:bodyPr/>
              <a:lstStyle/>
              <a:p>
                <a:r>
                  <a:rPr lang="en-US">
                    <a:noFill/>
                  </a:rPr>
                  <a:t> </a:t>
                </a:r>
              </a:p>
            </p:txBody>
          </p:sp>
        </mc:Fallback>
      </mc:AlternateContent>
      <p:sp>
        <p:nvSpPr>
          <p:cNvPr id="17" name="Rounded Rectangle 16"/>
          <p:cNvSpPr/>
          <p:nvPr/>
        </p:nvSpPr>
        <p:spPr>
          <a:xfrm>
            <a:off x="797943" y="5029200"/>
            <a:ext cx="5637932"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08787" y="5029200"/>
            <a:ext cx="1268413" cy="923330"/>
          </a:xfrm>
          <a:prstGeom prst="rect">
            <a:avLst/>
          </a:prstGeom>
          <a:noFill/>
        </p:spPr>
        <p:txBody>
          <a:bodyPr wrap="square" rtlCol="0">
            <a:spAutoFit/>
          </a:bodyPr>
          <a:lstStyle/>
          <a:p>
            <a:r>
              <a:rPr lang="en-US" dirty="0"/>
              <a:t>A huge random error </a:t>
            </a:r>
          </a:p>
        </p:txBody>
      </p:sp>
      <p:pic>
        <p:nvPicPr>
          <p:cNvPr id="1026" name="Picture 2" descr="C:\Users\bojja_000\AppData\Local\Microsoft\Windows\INetCache\IE\HWVGRR4A\sad_smiley[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400" y="4996817"/>
            <a:ext cx="1004216" cy="105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2054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8001000" cy="2554545"/>
          </a:xfrm>
          <a:prstGeom prst="rect">
            <a:avLst/>
          </a:prstGeom>
        </p:spPr>
        <p:txBody>
          <a:bodyPr wrap="square">
            <a:spAutoFit/>
          </a:bodyPr>
          <a:lstStyle/>
          <a:p>
            <a:pPr marL="457200" indent="-457200">
              <a:spcBef>
                <a:spcPct val="20000"/>
              </a:spcBef>
            </a:pPr>
            <a:r>
              <a:rPr lang="en-US" altLang="en-US" sz="2000" b="1" dirty="0">
                <a:solidFill>
                  <a:srgbClr val="000000"/>
                </a:solidFill>
              </a:rPr>
              <a:t>Guidance:</a:t>
            </a:r>
            <a:r>
              <a:rPr lang="en-US" altLang="en-US" sz="2000" dirty="0">
                <a:solidFill>
                  <a:srgbClr val="000000"/>
                </a:solidFill>
              </a:rPr>
              <a:t> </a:t>
            </a:r>
          </a:p>
          <a:p>
            <a:pPr marL="457200" indent="-457200">
              <a:spcBef>
                <a:spcPct val="20000"/>
              </a:spcBef>
            </a:pPr>
            <a:r>
              <a:rPr lang="en-US" altLang="en-US" sz="2000" dirty="0">
                <a:solidFill>
                  <a:srgbClr val="000000"/>
                </a:solidFill>
              </a:rPr>
              <a:t>• Analysis of uncertainties will not be expected for trigonometric or logarithmic functions in examinations </a:t>
            </a:r>
          </a:p>
          <a:p>
            <a:pPr marL="457200" indent="-457200">
              <a:spcBef>
                <a:spcPct val="20000"/>
              </a:spcBef>
            </a:pPr>
            <a:r>
              <a:rPr lang="en-US" altLang="en-US" sz="2000" b="1" dirty="0">
                <a:solidFill>
                  <a:srgbClr val="FF0000"/>
                </a:solidFill>
              </a:rPr>
              <a:t>Data booklet reference:</a:t>
            </a:r>
            <a:r>
              <a:rPr lang="en-US" altLang="en-US" sz="2000" dirty="0">
                <a:solidFill>
                  <a:srgbClr val="FF0000"/>
                </a:solidFill>
              </a:rPr>
              <a:t> </a:t>
            </a:r>
          </a:p>
          <a:p>
            <a:pPr marL="457200" indent="-457200">
              <a:spcBef>
                <a:spcPct val="20000"/>
              </a:spcBef>
            </a:pPr>
            <a:r>
              <a:rPr lang="en-US" altLang="en-US" sz="2000" dirty="0">
                <a:solidFill>
                  <a:srgbClr val="FF0000"/>
                </a:solidFill>
              </a:rPr>
              <a:t>• If </a:t>
            </a:r>
            <a:r>
              <a:rPr lang="en-US" altLang="en-US" sz="2000" i="1" dirty="0">
                <a:solidFill>
                  <a:srgbClr val="FF0000"/>
                </a:solidFill>
              </a:rPr>
              <a:t>y</a:t>
            </a:r>
            <a:r>
              <a:rPr lang="en-US" altLang="en-US" sz="2000" dirty="0">
                <a:solidFill>
                  <a:srgbClr val="FF0000"/>
                </a:solidFill>
              </a:rPr>
              <a:t> = </a:t>
            </a:r>
            <a:r>
              <a:rPr lang="en-US" altLang="en-US" sz="2000" i="1" dirty="0">
                <a:solidFill>
                  <a:srgbClr val="FF0000"/>
                </a:solidFill>
              </a:rPr>
              <a:t>a</a:t>
            </a:r>
            <a:r>
              <a:rPr lang="en-US" altLang="en-US" sz="2000" dirty="0">
                <a:solidFill>
                  <a:srgbClr val="FF0000"/>
                </a:solidFill>
              </a:rPr>
              <a:t> </a:t>
            </a:r>
            <a:r>
              <a:rPr lang="en-US" altLang="en-US" sz="2000" dirty="0">
                <a:solidFill>
                  <a:srgbClr val="FF0000"/>
                </a:solidFill>
                <a:sym typeface="Symbol" pitchFamily="18" charset="2"/>
              </a:rPr>
              <a:t> </a:t>
            </a:r>
            <a:r>
              <a:rPr lang="en-US" altLang="en-US" sz="2000" i="1" dirty="0">
                <a:solidFill>
                  <a:srgbClr val="FF0000"/>
                </a:solidFill>
                <a:sym typeface="Symbol" pitchFamily="18" charset="2"/>
              </a:rPr>
              <a:t>b</a:t>
            </a:r>
            <a:r>
              <a:rPr lang="en-US" altLang="en-US" sz="2000" dirty="0">
                <a:solidFill>
                  <a:srgbClr val="FF0000"/>
                </a:solidFill>
                <a:sym typeface="Symbol" pitchFamily="18" charset="2"/>
              </a:rPr>
              <a:t> then </a:t>
            </a:r>
            <a:r>
              <a:rPr lang="en-US" altLang="en-US" sz="2000" i="1" dirty="0">
                <a:solidFill>
                  <a:srgbClr val="FF0000"/>
                </a:solidFill>
                <a:sym typeface="Symbol" pitchFamily="18" charset="2"/>
              </a:rPr>
              <a:t>y</a:t>
            </a:r>
            <a:r>
              <a:rPr lang="en-US" altLang="en-US" sz="2000" dirty="0">
                <a:solidFill>
                  <a:srgbClr val="FF0000"/>
                </a:solidFill>
                <a:sym typeface="Symbol" pitchFamily="18" charset="2"/>
              </a:rPr>
              <a:t> = </a:t>
            </a:r>
            <a:r>
              <a:rPr lang="en-US" altLang="en-US" sz="2000" i="1" dirty="0">
                <a:solidFill>
                  <a:srgbClr val="FF0000"/>
                </a:solidFill>
                <a:sym typeface="Symbol" pitchFamily="18" charset="2"/>
              </a:rPr>
              <a:t>a</a:t>
            </a:r>
            <a:r>
              <a:rPr lang="en-US" altLang="en-US" sz="2000" dirty="0">
                <a:solidFill>
                  <a:srgbClr val="FF0000"/>
                </a:solidFill>
                <a:sym typeface="Symbol" pitchFamily="18" charset="2"/>
              </a:rPr>
              <a:t> + </a:t>
            </a:r>
            <a:r>
              <a:rPr lang="en-US" altLang="en-US" sz="2000" i="1" dirty="0">
                <a:solidFill>
                  <a:srgbClr val="FF0000"/>
                </a:solidFill>
                <a:sym typeface="Symbol" pitchFamily="18" charset="2"/>
              </a:rPr>
              <a:t>b</a:t>
            </a:r>
            <a:r>
              <a:rPr lang="en-US" altLang="en-US" sz="2000" dirty="0">
                <a:solidFill>
                  <a:srgbClr val="FF0000"/>
                </a:solidFill>
                <a:sym typeface="Symbol" pitchFamily="18" charset="2"/>
              </a:rPr>
              <a:t> </a:t>
            </a:r>
          </a:p>
          <a:p>
            <a:pPr marL="457200" indent="-457200">
              <a:spcBef>
                <a:spcPct val="20000"/>
              </a:spcBef>
            </a:pPr>
            <a:r>
              <a:rPr lang="en-US" altLang="en-US" sz="2000" dirty="0">
                <a:solidFill>
                  <a:srgbClr val="FF0000"/>
                </a:solidFill>
              </a:rPr>
              <a:t>• If </a:t>
            </a:r>
            <a:r>
              <a:rPr lang="en-US" altLang="en-US" sz="2000" i="1" dirty="0">
                <a:solidFill>
                  <a:srgbClr val="FF0000"/>
                </a:solidFill>
              </a:rPr>
              <a:t>y</a:t>
            </a:r>
            <a:r>
              <a:rPr lang="en-US" altLang="en-US" sz="2000" dirty="0">
                <a:solidFill>
                  <a:srgbClr val="FF0000"/>
                </a:solidFill>
              </a:rPr>
              <a:t> = </a:t>
            </a:r>
            <a:r>
              <a:rPr lang="en-US" altLang="en-US" sz="2000" i="1" dirty="0">
                <a:solidFill>
                  <a:srgbClr val="FF0000"/>
                </a:solidFill>
              </a:rPr>
              <a:t>a </a:t>
            </a:r>
            <a:r>
              <a:rPr lang="en-US" altLang="en-US" sz="2000" i="1" dirty="0">
                <a:solidFill>
                  <a:srgbClr val="FF0000"/>
                </a:solidFill>
                <a:cs typeface="Arial" charset="0"/>
                <a:sym typeface="Symbol" pitchFamily="18" charset="2"/>
              </a:rPr>
              <a:t>·</a:t>
            </a:r>
            <a:r>
              <a:rPr lang="en-US" altLang="en-US" sz="2000" dirty="0">
                <a:solidFill>
                  <a:srgbClr val="FF0000"/>
                </a:solidFill>
                <a:sym typeface="Symbol" pitchFamily="18" charset="2"/>
              </a:rPr>
              <a:t> </a:t>
            </a:r>
            <a:r>
              <a:rPr lang="en-US" altLang="en-US" sz="2000" i="1" dirty="0">
                <a:solidFill>
                  <a:srgbClr val="FF0000"/>
                </a:solidFill>
              </a:rPr>
              <a:t>b /</a:t>
            </a:r>
            <a:r>
              <a:rPr lang="en-US" altLang="en-US" sz="2000" dirty="0">
                <a:solidFill>
                  <a:srgbClr val="FF0000"/>
                </a:solidFill>
              </a:rPr>
              <a:t> </a:t>
            </a:r>
            <a:r>
              <a:rPr lang="en-US" altLang="en-US" sz="2000" i="1" dirty="0">
                <a:solidFill>
                  <a:srgbClr val="FF0000"/>
                </a:solidFill>
              </a:rPr>
              <a:t>c</a:t>
            </a:r>
            <a:r>
              <a:rPr lang="en-US" altLang="en-US" sz="2000" dirty="0">
                <a:solidFill>
                  <a:srgbClr val="FF0000"/>
                </a:solidFill>
              </a:rPr>
              <a:t> then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y / y</a:t>
            </a:r>
            <a:r>
              <a:rPr lang="en-US" altLang="en-US" sz="2000" dirty="0">
                <a:solidFill>
                  <a:srgbClr val="FF0000"/>
                </a:solidFill>
                <a:sym typeface="Symbol" pitchFamily="18" charset="2"/>
              </a:rPr>
              <a:t> = </a:t>
            </a:r>
            <a:r>
              <a:rPr lang="en-US" altLang="en-US" sz="2000" i="1" dirty="0">
                <a:solidFill>
                  <a:srgbClr val="FF0000"/>
                </a:solidFill>
                <a:sym typeface="Symbol" pitchFamily="18" charset="2"/>
              </a:rPr>
              <a:t>a / a</a:t>
            </a:r>
            <a:r>
              <a:rPr lang="en-US" altLang="en-US" sz="2000" dirty="0">
                <a:solidFill>
                  <a:srgbClr val="FF0000"/>
                </a:solidFill>
                <a:sym typeface="Symbol" pitchFamily="18" charset="2"/>
              </a:rPr>
              <a:t> + </a:t>
            </a:r>
            <a:r>
              <a:rPr lang="en-US" altLang="en-US" sz="2000" i="1" dirty="0">
                <a:solidFill>
                  <a:srgbClr val="FF0000"/>
                </a:solidFill>
                <a:sym typeface="Symbol" pitchFamily="18" charset="2"/>
              </a:rPr>
              <a:t>b / b</a:t>
            </a:r>
            <a:r>
              <a:rPr lang="en-US" altLang="en-US" sz="2000" dirty="0">
                <a:solidFill>
                  <a:srgbClr val="FF0000"/>
                </a:solidFill>
                <a:sym typeface="Symbol" pitchFamily="18" charset="2"/>
              </a:rPr>
              <a:t> + </a:t>
            </a:r>
            <a:r>
              <a:rPr lang="en-US" altLang="en-US" sz="2000" i="1" dirty="0">
                <a:solidFill>
                  <a:srgbClr val="FF0000"/>
                </a:solidFill>
                <a:sym typeface="Symbol" pitchFamily="18" charset="2"/>
              </a:rPr>
              <a:t>c / c</a:t>
            </a:r>
            <a:r>
              <a:rPr lang="en-US" altLang="en-US" sz="2000" dirty="0">
                <a:solidFill>
                  <a:srgbClr val="FF0000"/>
                </a:solidFill>
                <a:sym typeface="Symbol" pitchFamily="18" charset="2"/>
              </a:rPr>
              <a:t> </a:t>
            </a:r>
            <a:endParaRPr lang="en-US" altLang="en-US" sz="2000" dirty="0">
              <a:solidFill>
                <a:srgbClr val="FF0000"/>
              </a:solidFill>
            </a:endParaRPr>
          </a:p>
          <a:p>
            <a:pPr marL="457200" indent="-457200">
              <a:spcBef>
                <a:spcPct val="20000"/>
              </a:spcBef>
            </a:pPr>
            <a:r>
              <a:rPr lang="en-US" altLang="en-US" sz="2000" dirty="0">
                <a:solidFill>
                  <a:srgbClr val="FF0000"/>
                </a:solidFill>
              </a:rPr>
              <a:t>• If </a:t>
            </a:r>
            <a:r>
              <a:rPr lang="en-US" altLang="en-US" sz="2000" i="1" dirty="0">
                <a:solidFill>
                  <a:srgbClr val="FF0000"/>
                </a:solidFill>
              </a:rPr>
              <a:t>y</a:t>
            </a:r>
            <a:r>
              <a:rPr lang="en-US" altLang="en-US" sz="2000" dirty="0">
                <a:solidFill>
                  <a:srgbClr val="FF0000"/>
                </a:solidFill>
              </a:rPr>
              <a:t> = </a:t>
            </a:r>
            <a:r>
              <a:rPr lang="en-US" altLang="en-US" sz="2000" i="1" dirty="0">
                <a:solidFill>
                  <a:srgbClr val="FF0000"/>
                </a:solidFill>
              </a:rPr>
              <a:t>a</a:t>
            </a:r>
            <a:r>
              <a:rPr lang="en-US" altLang="en-US" sz="2000" baseline="30000" dirty="0">
                <a:solidFill>
                  <a:srgbClr val="FF0000"/>
                </a:solidFill>
              </a:rPr>
              <a:t> n</a:t>
            </a:r>
            <a:r>
              <a:rPr lang="en-US" altLang="en-US" sz="2000" dirty="0">
                <a:solidFill>
                  <a:srgbClr val="FF0000"/>
                </a:solidFill>
              </a:rPr>
              <a:t> then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y / y</a:t>
            </a:r>
            <a:r>
              <a:rPr lang="en-US" altLang="en-US" sz="2000" dirty="0">
                <a:solidFill>
                  <a:srgbClr val="FF0000"/>
                </a:solidFill>
                <a:sym typeface="Symbol" pitchFamily="18" charset="2"/>
              </a:rPr>
              <a:t> = | </a:t>
            </a:r>
            <a:r>
              <a:rPr lang="en-US" altLang="en-US" sz="2000" i="1" dirty="0">
                <a:solidFill>
                  <a:srgbClr val="FF0000"/>
                </a:solidFill>
                <a:sym typeface="Symbol" pitchFamily="18" charset="2"/>
              </a:rPr>
              <a:t>n </a:t>
            </a:r>
            <a:r>
              <a:rPr lang="en-US" altLang="en-US" sz="2000" i="1" dirty="0">
                <a:solidFill>
                  <a:srgbClr val="FF0000"/>
                </a:solidFill>
                <a:cs typeface="Arial" charset="0"/>
                <a:sym typeface="Symbol" pitchFamily="18" charset="2"/>
              </a:rPr>
              <a:t>·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a / a</a:t>
            </a:r>
            <a:r>
              <a:rPr lang="en-US" altLang="en-US" sz="2000" dirty="0">
                <a:solidFill>
                  <a:srgbClr val="FF0000"/>
                </a:solidFill>
                <a:sym typeface="Symbol" pitchFamily="18" charset="2"/>
              </a:rPr>
              <a:t> |</a:t>
            </a:r>
          </a:p>
        </p:txBody>
      </p:sp>
      <p:sp>
        <p:nvSpPr>
          <p:cNvPr id="3" name="Rectangle 2"/>
          <p:cNvSpPr/>
          <p:nvPr/>
        </p:nvSpPr>
        <p:spPr>
          <a:xfrm>
            <a:off x="747215" y="2895600"/>
            <a:ext cx="7924800" cy="1754326"/>
          </a:xfrm>
          <a:prstGeom prst="rect">
            <a:avLst/>
          </a:prstGeom>
        </p:spPr>
        <p:txBody>
          <a:bodyPr wrap="square">
            <a:spAutoFit/>
          </a:bodyPr>
          <a:lstStyle/>
          <a:p>
            <a:pPr marL="457200" indent="-457200">
              <a:spcBef>
                <a:spcPct val="20000"/>
              </a:spcBef>
            </a:pPr>
            <a:r>
              <a:rPr lang="en-US" altLang="en-US" sz="2000" b="1" dirty="0">
                <a:solidFill>
                  <a:srgbClr val="000000"/>
                </a:solidFill>
              </a:rPr>
              <a:t>Theory of knowledge:</a:t>
            </a:r>
            <a:r>
              <a:rPr lang="en-US" altLang="en-US" sz="2000" dirty="0">
                <a:solidFill>
                  <a:srgbClr val="000000"/>
                </a:solidFill>
              </a:rPr>
              <a:t> </a:t>
            </a:r>
          </a:p>
          <a:p>
            <a:pPr marL="457200" indent="-457200">
              <a:spcBef>
                <a:spcPct val="20000"/>
              </a:spcBef>
            </a:pPr>
            <a:r>
              <a:rPr lang="en-US" altLang="en-US" sz="2000" dirty="0">
                <a:solidFill>
                  <a:srgbClr val="000000"/>
                </a:solidFill>
              </a:rPr>
              <a:t>• “One aim of the physical sciences has been to give an exact picture of the material world. One achievement of physics in the twentieth century has been to prove that this aim is unattainable.” </a:t>
            </a:r>
            <a:r>
              <a:rPr lang="en-US" altLang="en-US" sz="2000" i="1" dirty="0">
                <a:solidFill>
                  <a:srgbClr val="000000"/>
                </a:solidFill>
              </a:rPr>
              <a:t>– Jacob </a:t>
            </a:r>
            <a:r>
              <a:rPr lang="en-US" altLang="en-US" sz="2000" i="1" dirty="0" err="1">
                <a:solidFill>
                  <a:srgbClr val="000000"/>
                </a:solidFill>
              </a:rPr>
              <a:t>Bronowski</a:t>
            </a:r>
            <a:r>
              <a:rPr lang="en-US" altLang="en-US" sz="2000" dirty="0">
                <a:solidFill>
                  <a:srgbClr val="000000"/>
                </a:solidFill>
              </a:rPr>
              <a:t>.</a:t>
            </a:r>
          </a:p>
          <a:p>
            <a:pPr marL="457200" indent="-457200">
              <a:spcBef>
                <a:spcPct val="20000"/>
              </a:spcBef>
            </a:pPr>
            <a:r>
              <a:rPr lang="en-US" altLang="en-US" sz="2000" dirty="0">
                <a:solidFill>
                  <a:srgbClr val="000000"/>
                </a:solidFill>
              </a:rPr>
              <a:t>• Can scientists ever be truly certain of their discoveries?</a:t>
            </a:r>
          </a:p>
        </p:txBody>
      </p:sp>
      <p:sp>
        <p:nvSpPr>
          <p:cNvPr id="4" name="Rectangle 3"/>
          <p:cNvSpPr/>
          <p:nvPr/>
        </p:nvSpPr>
        <p:spPr>
          <a:xfrm>
            <a:off x="304800" y="5181600"/>
            <a:ext cx="5562600" cy="1323439"/>
          </a:xfrm>
          <a:prstGeom prst="rect">
            <a:avLst/>
          </a:prstGeom>
        </p:spPr>
        <p:txBody>
          <a:bodyPr wrap="square">
            <a:spAutoFit/>
          </a:bodyPr>
          <a:lstStyle/>
          <a:p>
            <a:r>
              <a:rPr lang="en-US" sz="2000" i="1" dirty="0">
                <a:solidFill>
                  <a:srgbClr val="000000"/>
                </a:solidFill>
              </a:rPr>
              <a:t>Jacob </a:t>
            </a:r>
            <a:r>
              <a:rPr lang="en-US" sz="2000" i="1" dirty="0" err="1">
                <a:solidFill>
                  <a:srgbClr val="000000"/>
                </a:solidFill>
              </a:rPr>
              <a:t>Bronowski</a:t>
            </a:r>
            <a:r>
              <a:rPr lang="en-US" sz="2000" i="1" dirty="0">
                <a:solidFill>
                  <a:srgbClr val="000000"/>
                </a:solidFill>
              </a:rPr>
              <a:t> was a mathematician, biologist, historian of science, theatre author, poet and inventor. He is probably best remembered as the writer of </a:t>
            </a:r>
            <a:r>
              <a:rPr lang="en-US" sz="2000" i="1" u="sng" dirty="0">
                <a:solidFill>
                  <a:srgbClr val="000000"/>
                </a:solidFill>
              </a:rPr>
              <a:t>The Ascent of Man</a:t>
            </a:r>
            <a:r>
              <a:rPr lang="en-US" sz="2000" i="1" dirty="0">
                <a:solidFill>
                  <a:srgbClr val="000000"/>
                </a:solidFill>
              </a:rPr>
              <a:t>.</a:t>
            </a:r>
          </a:p>
        </p:txBody>
      </p:sp>
      <p:pic>
        <p:nvPicPr>
          <p:cNvPr id="5" name="Picture 5"/>
          <p:cNvPicPr>
            <a:picLocks noChangeAspect="1" noChangeArrowheads="1"/>
          </p:cNvPicPr>
          <p:nvPr/>
        </p:nvPicPr>
        <p:blipFill>
          <a:blip r:embed="rId2" cstate="print"/>
          <a:srcRect/>
          <a:stretch>
            <a:fillRect/>
          </a:stretch>
        </p:blipFill>
        <p:spPr bwMode="auto">
          <a:xfrm>
            <a:off x="5867400" y="4637416"/>
            <a:ext cx="2305050" cy="2158009"/>
          </a:xfrm>
          <a:prstGeom prst="rect">
            <a:avLst/>
          </a:prstGeom>
          <a:noFill/>
          <a:ln w="9525">
            <a:noFill/>
            <a:miter lim="800000"/>
            <a:headEnd/>
            <a:tailEnd/>
          </a:ln>
        </p:spPr>
      </p:pic>
    </p:spTree>
    <p:extLst>
      <p:ext uri="{BB962C8B-B14F-4D97-AF65-F5344CB8AC3E}">
        <p14:creationId xmlns:p14="http://schemas.microsoft.com/office/powerpoint/2010/main" val="42746180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772400" cy="3416320"/>
          </a:xfrm>
          <a:prstGeom prst="rect">
            <a:avLst/>
          </a:prstGeom>
        </p:spPr>
        <p:txBody>
          <a:bodyPr wrap="square">
            <a:spAutoFit/>
          </a:bodyPr>
          <a:lstStyle/>
          <a:p>
            <a:pPr marL="457200" indent="-457200">
              <a:spcBef>
                <a:spcPct val="20000"/>
              </a:spcBef>
            </a:pPr>
            <a:r>
              <a:rPr lang="en-US" altLang="en-US" sz="2000" b="1" dirty="0">
                <a:solidFill>
                  <a:srgbClr val="000000"/>
                </a:solidFill>
              </a:rPr>
              <a:t>Utilization:</a:t>
            </a:r>
            <a:r>
              <a:rPr lang="en-US" altLang="en-US" sz="2000" dirty="0">
                <a:solidFill>
                  <a:srgbClr val="000000"/>
                </a:solidFill>
              </a:rPr>
              <a:t> </a:t>
            </a:r>
          </a:p>
          <a:p>
            <a:pPr marL="457200" indent="-457200">
              <a:spcBef>
                <a:spcPct val="20000"/>
              </a:spcBef>
            </a:pPr>
            <a:r>
              <a:rPr lang="en-US" altLang="en-US" sz="2000" dirty="0">
                <a:solidFill>
                  <a:srgbClr val="000000"/>
                </a:solidFill>
              </a:rPr>
              <a:t>• Students studying more than one group 4 subject will be able to use these skills across all subjects</a:t>
            </a:r>
          </a:p>
          <a:p>
            <a:pPr marL="457200" indent="-457200">
              <a:spcBef>
                <a:spcPct val="20000"/>
              </a:spcBef>
            </a:pPr>
            <a:r>
              <a:rPr lang="en-US" altLang="en-US" sz="2000" b="1" dirty="0">
                <a:solidFill>
                  <a:srgbClr val="000000"/>
                </a:solidFill>
              </a:rPr>
              <a:t>Aims:</a:t>
            </a:r>
            <a:r>
              <a:rPr lang="en-US" altLang="en-US" sz="2000" dirty="0">
                <a:solidFill>
                  <a:srgbClr val="000000"/>
                </a:solidFill>
              </a:rPr>
              <a:t> </a:t>
            </a:r>
          </a:p>
          <a:p>
            <a:pPr marL="457200" indent="-457200">
              <a:spcBef>
                <a:spcPct val="20000"/>
              </a:spcBef>
            </a:pPr>
            <a:r>
              <a:rPr lang="en-US" altLang="en-US" sz="2000" dirty="0">
                <a:solidFill>
                  <a:srgbClr val="000000"/>
                </a:solidFill>
              </a:rPr>
              <a:t>• Aim 4: it is important that students see scientific errors and uncertainties not only as the range of possible answers but as an integral part of the scientific process </a:t>
            </a:r>
          </a:p>
          <a:p>
            <a:pPr marL="457200" indent="-457200">
              <a:spcBef>
                <a:spcPct val="20000"/>
              </a:spcBef>
            </a:pPr>
            <a:r>
              <a:rPr lang="en-US" altLang="en-US" sz="2000" dirty="0">
                <a:solidFill>
                  <a:srgbClr val="000000"/>
                </a:solidFill>
              </a:rPr>
              <a:t>• Aim 9: the process of using uncertainties in classical physics can be compared to the view of uncertainties in modern (and particularly quantum) physics </a:t>
            </a:r>
          </a:p>
        </p:txBody>
      </p:sp>
    </p:spTree>
    <p:extLst>
      <p:ext uri="{BB962C8B-B14F-4D97-AF65-F5344CB8AC3E}">
        <p14:creationId xmlns:p14="http://schemas.microsoft.com/office/powerpoint/2010/main" val="35200218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8192"/>
            <a:ext cx="3561038" cy="523220"/>
          </a:xfrm>
          <a:prstGeom prst="rect">
            <a:avLst/>
          </a:prstGeom>
          <a:noFill/>
        </p:spPr>
        <p:txBody>
          <a:bodyPr wrap="none" lIns="91440" tIns="45720" rIns="91440" bIns="45720">
            <a:spAutoFit/>
          </a:bodyPr>
          <a:lstStyle/>
          <a:p>
            <a:pPr algn="ctr"/>
            <a:r>
              <a:rPr lang="en-US" sz="2800" cap="none" spc="0" dirty="0">
                <a:ln w="1905"/>
                <a:solidFill>
                  <a:srgbClr val="C00000"/>
                </a:solidFill>
                <a:effectLst>
                  <a:outerShdw blurRad="38100" dist="38100" dir="2700000" algn="tl">
                    <a:srgbClr val="000000">
                      <a:alpha val="43137"/>
                    </a:srgbClr>
                  </a:outerShdw>
                </a:effectLst>
              </a:rPr>
              <a:t>Uncertainty and errors</a:t>
            </a:r>
          </a:p>
        </p:txBody>
      </p:sp>
      <p:sp>
        <p:nvSpPr>
          <p:cNvPr id="6" name="Rectangle 5"/>
          <p:cNvSpPr/>
          <p:nvPr/>
        </p:nvSpPr>
        <p:spPr>
          <a:xfrm>
            <a:off x="263857" y="2211482"/>
            <a:ext cx="7315200" cy="769441"/>
          </a:xfrm>
          <a:prstGeom prst="rect">
            <a:avLst/>
          </a:prstGeom>
        </p:spPr>
        <p:txBody>
          <a:bodyPr wrap="square">
            <a:spAutoFit/>
          </a:bodyPr>
          <a:lstStyle/>
          <a:p>
            <a:r>
              <a:rPr lang="en-US" sz="2200" b="1" dirty="0">
                <a:solidFill>
                  <a:srgbClr val="C00000"/>
                </a:solidFill>
                <a:effectLst>
                  <a:outerShdw blurRad="38100" dist="38100" dir="2700000" algn="tl">
                    <a:srgbClr val="000000">
                      <a:alpha val="43137"/>
                    </a:srgbClr>
                  </a:outerShdw>
                </a:effectLst>
                <a:ea typeface="Calibri" panose="020F0502020204030204" pitchFamily="34" charset="0"/>
              </a:rPr>
              <a:t>Accuracy </a:t>
            </a:r>
            <a:r>
              <a:rPr lang="en-US" sz="2200" dirty="0">
                <a:solidFill>
                  <a:srgbClr val="C00000"/>
                </a:solidFill>
                <a:effectLst>
                  <a:outerShdw blurRad="38100" dist="38100" dir="2700000" algn="tl">
                    <a:srgbClr val="000000">
                      <a:alpha val="43137"/>
                    </a:srgbClr>
                  </a:outerShdw>
                </a:effectLst>
                <a:ea typeface="Calibri" panose="020F0502020204030204" pitchFamily="34" charset="0"/>
              </a:rPr>
              <a:t>is the closeness of agreement between a measured value and a true or accepted value </a:t>
            </a:r>
          </a:p>
        </p:txBody>
      </p:sp>
      <p:sp>
        <p:nvSpPr>
          <p:cNvPr id="7" name="Rectangle 6"/>
          <p:cNvSpPr/>
          <p:nvPr/>
        </p:nvSpPr>
        <p:spPr>
          <a:xfrm>
            <a:off x="263857" y="3244842"/>
            <a:ext cx="8077200" cy="769441"/>
          </a:xfrm>
          <a:prstGeom prst="rect">
            <a:avLst/>
          </a:prstGeom>
        </p:spPr>
        <p:txBody>
          <a:bodyPr wrap="square">
            <a:spAutoFit/>
          </a:bodyPr>
          <a:lstStyle/>
          <a:p>
            <a:r>
              <a:rPr lang="en-US" sz="2200" b="1"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Precision </a:t>
            </a:r>
            <a:r>
              <a:rPr lang="en-US" sz="2200" dirty="0">
                <a:solidFill>
                  <a:srgbClr val="C00000"/>
                </a:solidFill>
                <a:effectLst>
                  <a:outerShdw blurRad="38100" dist="38100" dir="2700000" algn="tl">
                    <a:srgbClr val="000000">
                      <a:alpha val="43137"/>
                    </a:srgbClr>
                  </a:outerShdw>
                </a:effectLst>
              </a:rPr>
              <a:t>is the degree of exactness (or refinement) of a measurement (results from limitations of measuring device used).</a:t>
            </a:r>
          </a:p>
        </p:txBody>
      </p:sp>
      <p:sp>
        <p:nvSpPr>
          <p:cNvPr id="9" name="Rectangle 15"/>
          <p:cNvSpPr>
            <a:spLocks noChangeArrowheads="1"/>
          </p:cNvSpPr>
          <p:nvPr/>
        </p:nvSpPr>
        <p:spPr bwMode="auto">
          <a:xfrm>
            <a:off x="228600" y="960682"/>
            <a:ext cx="85804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FontTx/>
              <a:buChar char="•"/>
            </a:pPr>
            <a:r>
              <a:rPr lang="en-US" sz="2000" b="1" dirty="0">
                <a:solidFill>
                  <a:srgbClr val="000000"/>
                </a:solidFill>
              </a:rPr>
              <a:t> No measurement can be "exact". </a:t>
            </a:r>
            <a:r>
              <a:rPr lang="en-US" sz="2000" dirty="0">
                <a:solidFill>
                  <a:srgbClr val="000000"/>
                </a:solidFill>
              </a:rPr>
              <a:t>This would require a measuring instrument </a:t>
            </a:r>
          </a:p>
          <a:p>
            <a:pPr eaLnBrk="1" hangingPunct="1"/>
            <a:r>
              <a:rPr lang="en-US" sz="2000" dirty="0">
                <a:solidFill>
                  <a:srgbClr val="000000"/>
                </a:solidFill>
              </a:rPr>
              <a:t>   with marks infinitely close together –  which is clearly impossible. </a:t>
            </a: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668" y="4579439"/>
            <a:ext cx="31718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527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68" y="685800"/>
            <a:ext cx="9512489" cy="400110"/>
          </a:xfrm>
          <a:prstGeom prst="rect">
            <a:avLst/>
          </a:prstGeom>
        </p:spPr>
        <p:txBody>
          <a:bodyPr wrap="square">
            <a:spAutoFit/>
          </a:bodyPr>
          <a:lstStyle/>
          <a:p>
            <a:pPr marL="0" marR="0">
              <a:spcBef>
                <a:spcPts val="0"/>
              </a:spcBef>
              <a:spcAft>
                <a:spcPts val="0"/>
              </a:spcAft>
            </a:pPr>
            <a:r>
              <a:rPr lang="en-US" sz="2000" dirty="0">
                <a:solidFill>
                  <a:srgbClr val="000000"/>
                </a:solidFill>
                <a:ea typeface="Calibri" panose="020F0502020204030204" pitchFamily="34" charset="0"/>
                <a:cs typeface="Arial" panose="020B0604020202020204" pitchFamily="34" charset="0"/>
              </a:rPr>
              <a:t>   There are 2 types of errors in measured data: </a:t>
            </a:r>
            <a:r>
              <a:rPr lang="en-US" sz="2000" b="1" dirty="0">
                <a:solidFill>
                  <a:srgbClr val="000000"/>
                </a:solidFill>
                <a:ea typeface="Calibri" panose="020F0502020204030204" pitchFamily="34" charset="0"/>
                <a:cs typeface="Arial" panose="020B0604020202020204" pitchFamily="34" charset="0"/>
              </a:rPr>
              <a:t>random and systematic.</a:t>
            </a:r>
            <a:endParaRPr lang="en-US" sz="2000" dirty="0">
              <a:solidFill>
                <a:srgbClr val="000000"/>
              </a:solidFill>
              <a:ea typeface="Calibri" panose="020F0502020204030204" pitchFamily="34" charset="0"/>
              <a:cs typeface="Arial" panose="020B0604020202020204" pitchFamily="34" charset="0"/>
            </a:endParaRPr>
          </a:p>
        </p:txBody>
      </p:sp>
      <p:sp>
        <p:nvSpPr>
          <p:cNvPr id="3" name="Rectangle 2"/>
          <p:cNvSpPr/>
          <p:nvPr/>
        </p:nvSpPr>
        <p:spPr>
          <a:xfrm>
            <a:off x="269891" y="1232809"/>
            <a:ext cx="9498843" cy="2246769"/>
          </a:xfrm>
          <a:prstGeom prst="rect">
            <a:avLst/>
          </a:prstGeom>
        </p:spPr>
        <p:txBody>
          <a:bodyPr wrap="square">
            <a:spAutoFit/>
          </a:bodyPr>
          <a:lstStyle/>
          <a:p>
            <a:pPr marL="0" marR="0" indent="457200">
              <a:lnSpc>
                <a:spcPct val="150000"/>
              </a:lnSpc>
              <a:spcBef>
                <a:spcPts val="0"/>
              </a:spcBef>
              <a:spcAft>
                <a:spcPts val="0"/>
              </a:spcAft>
            </a:pPr>
            <a:r>
              <a:rPr lang="en-US" sz="2000" dirty="0">
                <a:solidFill>
                  <a:srgbClr val="000000"/>
                </a:solidFill>
                <a:ea typeface="Calibri" panose="020F0502020204030204" pitchFamily="34" charset="0"/>
                <a:cs typeface="Arial" panose="020B0604020202020204" pitchFamily="34" charset="0"/>
                <a:sym typeface="Symbol" panose="05050102010706020507" pitchFamily="18" charset="2"/>
              </a:rPr>
              <a:t></a:t>
            </a:r>
            <a:r>
              <a:rPr lang="en-US" sz="2000" dirty="0">
                <a:solidFill>
                  <a:srgbClr val="000000"/>
                </a:solidFill>
                <a:ea typeface="Calibri" panose="020F0502020204030204" pitchFamily="34" charset="0"/>
                <a:cs typeface="Times New Roman" panose="02020603050405020304" pitchFamily="18" charset="0"/>
              </a:rPr>
              <a:t>  </a:t>
            </a:r>
            <a:r>
              <a:rPr lang="en-US" sz="2000" b="1" dirty="0">
                <a:solidFill>
                  <a:srgbClr val="000000"/>
                </a:solidFill>
                <a:ea typeface="Calibri" panose="020F0502020204030204" pitchFamily="34" charset="0"/>
                <a:cs typeface="Times New Roman" panose="02020603050405020304" pitchFamily="18" charset="0"/>
              </a:rPr>
              <a:t>Random</a:t>
            </a:r>
            <a:r>
              <a:rPr lang="en-US" sz="2000" dirty="0">
                <a:solidFill>
                  <a:srgbClr val="000000"/>
                </a:solidFill>
                <a:ea typeface="Calibri" panose="020F0502020204030204" pitchFamily="34" charset="0"/>
                <a:cs typeface="Times New Roman" panose="02020603050405020304" pitchFamily="18" charset="0"/>
              </a:rPr>
              <a:t>: refer to random fluctuations in the measured data due to: </a:t>
            </a:r>
          </a:p>
          <a:p>
            <a:pPr marR="0" lvl="0">
              <a:lnSpc>
                <a:spcPct val="150000"/>
              </a:lnSpc>
              <a:spcBef>
                <a:spcPts val="0"/>
              </a:spcBef>
              <a:spcAft>
                <a:spcPts val="0"/>
              </a:spcAft>
              <a:buSzPts val="1000"/>
              <a:tabLst>
                <a:tab pos="685800" algn="l"/>
              </a:tabLst>
            </a:pPr>
            <a:r>
              <a:rPr lang="en-US" sz="2000" dirty="0">
                <a:solidFill>
                  <a:srgbClr val="000000"/>
                </a:solidFill>
                <a:ea typeface="Calibri" panose="020F0502020204030204" pitchFamily="34" charset="0"/>
                <a:cs typeface="Times New Roman" panose="02020603050405020304" pitchFamily="18" charset="0"/>
              </a:rPr>
              <a:t>▪ the readability of the instrument </a:t>
            </a:r>
          </a:p>
          <a:p>
            <a:pPr marR="0" lvl="0">
              <a:lnSpc>
                <a:spcPct val="150000"/>
              </a:lnSpc>
              <a:spcBef>
                <a:spcPts val="0"/>
              </a:spcBef>
              <a:spcAft>
                <a:spcPts val="0"/>
              </a:spcAft>
              <a:buSzPts val="1000"/>
              <a:tabLst>
                <a:tab pos="685800" algn="l"/>
              </a:tabLst>
            </a:pPr>
            <a:r>
              <a:rPr lang="en-US" sz="2000" dirty="0">
                <a:solidFill>
                  <a:srgbClr val="000000"/>
                </a:solidFill>
                <a:ea typeface="Calibri" panose="020F0502020204030204" pitchFamily="34" charset="0"/>
                <a:cs typeface="Times New Roman" panose="02020603050405020304" pitchFamily="18" charset="0"/>
              </a:rPr>
              <a:t>▪ the effects of something changing in the surroundings between measurements</a:t>
            </a:r>
          </a:p>
          <a:p>
            <a:pPr marR="0" lvl="0">
              <a:lnSpc>
                <a:spcPct val="150000"/>
              </a:lnSpc>
              <a:spcBef>
                <a:spcPts val="0"/>
              </a:spcBef>
              <a:spcAft>
                <a:spcPts val="0"/>
              </a:spcAft>
              <a:buSzPts val="1000"/>
              <a:tabLst>
                <a:tab pos="685800" algn="l"/>
              </a:tabLst>
            </a:pPr>
            <a:r>
              <a:rPr lang="en-US" sz="2000" dirty="0">
                <a:solidFill>
                  <a:srgbClr val="000000"/>
                </a:solidFill>
                <a:ea typeface="Calibri" panose="020F0502020204030204" pitchFamily="34" charset="0"/>
                <a:cs typeface="Times New Roman" panose="02020603050405020304" pitchFamily="18" charset="0"/>
              </a:rPr>
              <a:t>▪ the observer being less than perfect</a:t>
            </a:r>
          </a:p>
          <a:p>
            <a:pPr marR="0" lvl="0">
              <a:spcBef>
                <a:spcPts val="0"/>
              </a:spcBef>
              <a:spcAft>
                <a:spcPts val="0"/>
              </a:spcAft>
              <a:buSzPts val="1000"/>
              <a:tabLst>
                <a:tab pos="685800" algn="l"/>
              </a:tabLst>
            </a:pPr>
            <a:endParaRPr lang="en-US" sz="2000" dirty="0">
              <a:solidFill>
                <a:srgbClr val="000000"/>
              </a:solidFill>
              <a:ea typeface="Calibri" panose="020F0502020204030204" pitchFamily="34" charset="0"/>
              <a:cs typeface="Times New Roman" panose="02020603050405020304" pitchFamily="18" charset="0"/>
            </a:endParaRPr>
          </a:p>
        </p:txBody>
      </p:sp>
      <p:sp>
        <p:nvSpPr>
          <p:cNvPr id="4" name="Rectangle 3"/>
          <p:cNvSpPr/>
          <p:nvPr/>
        </p:nvSpPr>
        <p:spPr>
          <a:xfrm>
            <a:off x="352465" y="46095"/>
            <a:ext cx="4606453" cy="523220"/>
          </a:xfrm>
          <a:prstGeom prst="rect">
            <a:avLst/>
          </a:prstGeom>
          <a:noFill/>
        </p:spPr>
        <p:txBody>
          <a:bodyPr wrap="none" lIns="91440" tIns="45720" rIns="91440" bIns="45720">
            <a:spAutoFit/>
          </a:bodyPr>
          <a:lstStyle/>
          <a:p>
            <a:pPr algn="ctr"/>
            <a:r>
              <a:rPr lang="en-US" sz="2800" dirty="0">
                <a:ln w="1905"/>
                <a:solidFill>
                  <a:srgbClr val="C00000"/>
                </a:solidFill>
                <a:effectLst>
                  <a:outerShdw blurRad="38100" dist="38100" dir="2700000" algn="tl">
                    <a:srgbClr val="000000">
                      <a:alpha val="43137"/>
                    </a:srgbClr>
                  </a:outerShdw>
                </a:effectLst>
              </a:rPr>
              <a:t>Random and systematic errors</a:t>
            </a:r>
            <a:endParaRPr lang="en-US" sz="2800" cap="none" spc="0" dirty="0">
              <a:ln w="1905"/>
              <a:solidFill>
                <a:srgbClr val="C00000"/>
              </a:solidFill>
              <a:effectLst>
                <a:outerShdw blurRad="38100" dist="38100" dir="2700000" algn="tl">
                  <a:srgbClr val="000000">
                    <a:alpha val="43137"/>
                  </a:srgbClr>
                </a:outerShdw>
              </a:effectLst>
            </a:endParaRPr>
          </a:p>
        </p:txBody>
      </p:sp>
      <p:pic>
        <p:nvPicPr>
          <p:cNvPr id="5" name="Picture 22" descr="groovy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86154"/>
            <a:ext cx="352425" cy="219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5334000"/>
            <a:ext cx="5791200" cy="707886"/>
          </a:xfrm>
          <a:prstGeom prst="rect">
            <a:avLst/>
          </a:prstGeom>
          <a:solidFill>
            <a:srgbClr val="FF9966"/>
          </a:solidFill>
        </p:spPr>
        <p:txBody>
          <a:bodyPr wrap="square">
            <a:spAutoFit/>
          </a:bodyPr>
          <a:lstStyle/>
          <a:p>
            <a:pPr marL="457200" marR="0">
              <a:spcBef>
                <a:spcPts val="0"/>
              </a:spcBef>
              <a:spcAft>
                <a:spcPts val="0"/>
              </a:spcAft>
            </a:pPr>
            <a:r>
              <a:rPr lang="en-US" sz="2000" dirty="0">
                <a:solidFill>
                  <a:srgbClr val="000000"/>
                </a:solidFill>
                <a:ea typeface="Calibri" panose="020F0502020204030204" pitchFamily="34" charset="0"/>
                <a:cs typeface="Times New Roman" panose="02020603050405020304" pitchFamily="18" charset="0"/>
              </a:rPr>
              <a:t>▪ Random errors can be reduced by averaging. </a:t>
            </a:r>
          </a:p>
          <a:p>
            <a:pPr marL="457200" marR="0">
              <a:spcBef>
                <a:spcPts val="0"/>
              </a:spcBef>
              <a:spcAft>
                <a:spcPts val="0"/>
              </a:spcAft>
            </a:pPr>
            <a:r>
              <a:rPr lang="en-US" sz="2000" dirty="0">
                <a:solidFill>
                  <a:srgbClr val="000000"/>
                </a:solidFill>
                <a:ea typeface="Calibri" panose="020F0502020204030204" pitchFamily="34" charset="0"/>
                <a:cs typeface="Times New Roman" panose="02020603050405020304" pitchFamily="18" charset="0"/>
              </a:rPr>
              <a:t>   A precise experiment has small random error.</a:t>
            </a:r>
          </a:p>
        </p:txBody>
      </p:sp>
      <mc:AlternateContent xmlns:mc="http://schemas.openxmlformats.org/markup-compatibility/2006" xmlns:a14="http://schemas.microsoft.com/office/drawing/2010/main">
        <mc:Choice Requires="a14">
          <p:sp>
            <p:nvSpPr>
              <p:cNvPr id="8" name="Rectangle 7"/>
              <p:cNvSpPr/>
              <p:nvPr/>
            </p:nvSpPr>
            <p:spPr>
              <a:xfrm>
                <a:off x="964223" y="3127268"/>
                <a:ext cx="6019800" cy="923330"/>
              </a:xfrm>
              <a:prstGeom prst="rect">
                <a:avLst/>
              </a:prstGeom>
            </p:spPr>
            <p:txBody>
              <a:bodyPr wrap="square">
                <a:spAutoFit/>
              </a:bodyPr>
              <a:lstStyle/>
              <a:p>
                <a:pPr marR="0" lvl="0">
                  <a:lnSpc>
                    <a:spcPct val="90000"/>
                  </a:lnSpc>
                  <a:spcBef>
                    <a:spcPts val="0"/>
                  </a:spcBef>
                  <a:spcAft>
                    <a:spcPts val="0"/>
                  </a:spcAft>
                  <a:buSzPts val="1000"/>
                  <a:tabLst>
                    <a:tab pos="685800" algn="l"/>
                  </a:tabLst>
                </a:pPr>
                <a14:m>
                  <m:oMath xmlns:m="http://schemas.openxmlformats.org/officeDocument/2006/math">
                    <m:r>
                      <a:rPr lang="en-US" altLang="en-US" sz="2000" i="1" dirty="0" smtClean="0">
                        <a:solidFill>
                          <a:srgbClr val="000000"/>
                        </a:solidFill>
                        <a:latin typeface="Cambria Math" panose="02040503050406030204" pitchFamily="18" charset="0"/>
                      </a:rPr>
                      <m:t>▪</m:t>
                    </m:r>
                    <m:r>
                      <a:rPr lang="en-US" altLang="en-US" sz="2000" b="0" i="1" dirty="0" smtClean="0">
                        <a:solidFill>
                          <a:srgbClr val="000000"/>
                        </a:solidFill>
                        <a:latin typeface="Cambria Math" panose="02040503050406030204" pitchFamily="18" charset="0"/>
                      </a:rPr>
                      <m:t> </m:t>
                    </m:r>
                  </m:oMath>
                </a14:m>
                <a:r>
                  <a:rPr lang="en-US" sz="2000" dirty="0">
                    <a:solidFill>
                      <a:srgbClr val="000000"/>
                    </a:solidFill>
                    <a:ea typeface="Calibri" panose="020F0502020204030204" pitchFamily="34" charset="0"/>
                    <a:cs typeface="Times New Roman" panose="02020603050405020304" pitchFamily="18" charset="0"/>
                  </a:rPr>
                  <a:t>poor technique (e.g. carelessness with parallax) </a:t>
                </a:r>
              </a:p>
              <a:p>
                <a:pPr marR="0" lvl="0">
                  <a:lnSpc>
                    <a:spcPct val="90000"/>
                  </a:lnSpc>
                  <a:spcBef>
                    <a:spcPts val="0"/>
                  </a:spcBef>
                  <a:spcAft>
                    <a:spcPts val="0"/>
                  </a:spcAft>
                  <a:buSzPts val="1000"/>
                  <a:tabLst>
                    <a:tab pos="685800" algn="l"/>
                  </a:tabLst>
                </a:pPr>
                <a:r>
                  <a:rPr lang="en-US"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rPr>
                  <a:t>The observer being less than perfect in the </a:t>
                </a:r>
                <a:r>
                  <a:rPr lang="en-US" sz="2000" b="1" i="1" dirty="0">
                    <a:solidFill>
                      <a:srgbClr val="000000"/>
                    </a:solidFill>
                    <a:ea typeface="Calibri" panose="020F0502020204030204" pitchFamily="34" charset="0"/>
                  </a:rPr>
                  <a:t>different</a:t>
                </a:r>
              </a:p>
              <a:p>
                <a:pPr marR="0" lvl="0">
                  <a:lnSpc>
                    <a:spcPct val="90000"/>
                  </a:lnSpc>
                  <a:spcBef>
                    <a:spcPts val="0"/>
                  </a:spcBef>
                  <a:spcAft>
                    <a:spcPts val="0"/>
                  </a:spcAft>
                  <a:buSzPts val="1000"/>
                  <a:tabLst>
                    <a:tab pos="685800" algn="l"/>
                  </a:tabLst>
                </a:pPr>
                <a:r>
                  <a:rPr lang="en-US" sz="2000" b="1" i="1" dirty="0">
                    <a:solidFill>
                      <a:srgbClr val="000000"/>
                    </a:solidFill>
                    <a:ea typeface="Calibri" panose="020F0502020204030204" pitchFamily="34" charset="0"/>
                  </a:rPr>
                  <a:t>    way  </a:t>
                </a:r>
                <a:r>
                  <a:rPr lang="en-US" sz="2000" dirty="0">
                    <a:solidFill>
                      <a:srgbClr val="000000"/>
                    </a:solidFill>
                    <a:ea typeface="Calibri" panose="020F0502020204030204" pitchFamily="34" charset="0"/>
                  </a:rPr>
                  <a:t>during each measurement.</a:t>
                </a:r>
              </a:p>
            </p:txBody>
          </p:sp>
        </mc:Choice>
        <mc:Fallback xmlns="">
          <p:sp>
            <p:nvSpPr>
              <p:cNvPr id="8" name="Rectangle 7"/>
              <p:cNvSpPr>
                <a:spLocks noRot="1" noChangeAspect="1" noMove="1" noResize="1" noEditPoints="1" noAdjustHandles="1" noChangeArrowheads="1" noChangeShapeType="1" noTextEdit="1"/>
              </p:cNvSpPr>
              <p:nvPr/>
            </p:nvSpPr>
            <p:spPr>
              <a:xfrm>
                <a:off x="964223" y="3127268"/>
                <a:ext cx="6019800" cy="923330"/>
              </a:xfrm>
              <a:prstGeom prst="rect">
                <a:avLst/>
              </a:prstGeom>
              <a:blipFill rotWithShape="1">
                <a:blip r:embed="rId3"/>
                <a:stretch>
                  <a:fillRect t="-6623" b="-11258"/>
                </a:stretch>
              </a:blipFill>
            </p:spPr>
            <p:txBody>
              <a:bodyPr/>
              <a:lstStyle/>
              <a:p>
                <a:r>
                  <a:rPr lang="en-US">
                    <a:noFill/>
                  </a:rPr>
                  <a:t> </a:t>
                </a:r>
              </a:p>
            </p:txBody>
          </p:sp>
        </mc:Fallback>
      </mc:AlternateContent>
      <p:pic>
        <p:nvPicPr>
          <p:cNvPr id="9"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8573" y="2895692"/>
            <a:ext cx="2597150" cy="2309812"/>
          </a:xfrm>
          <a:prstGeom prst="rect">
            <a:avLst/>
          </a:prstGeom>
          <a:noFill/>
          <a:ln w="9525">
            <a:noFill/>
            <a:miter lim="800000"/>
            <a:headEnd/>
            <a:tailEnd/>
          </a:ln>
        </p:spPr>
      </p:pic>
      <p:sp>
        <p:nvSpPr>
          <p:cNvPr id="10" name="Rectangle 9"/>
          <p:cNvSpPr/>
          <p:nvPr/>
        </p:nvSpPr>
        <p:spPr>
          <a:xfrm>
            <a:off x="1066800" y="4191000"/>
            <a:ext cx="6001386" cy="400110"/>
          </a:xfrm>
          <a:prstGeom prst="rect">
            <a:avLst/>
          </a:prstGeom>
        </p:spPr>
        <p:txBody>
          <a:bodyPr wrap="none">
            <a:spAutoFit/>
          </a:bodyPr>
          <a:lstStyle/>
          <a:p>
            <a:pPr>
              <a:spcBef>
                <a:spcPct val="20000"/>
              </a:spcBef>
            </a:pPr>
            <a:r>
              <a:rPr lang="en-US" altLang="en-US" sz="2000" dirty="0">
                <a:solidFill>
                  <a:srgbClr val="000000"/>
                </a:solidFill>
                <a:sym typeface="Symbol" pitchFamily="18" charset="2"/>
              </a:rPr>
              <a:t>▪ Perhaps the ruler wasn’t perfectly lined up every time.</a:t>
            </a:r>
          </a:p>
        </p:txBody>
      </p:sp>
    </p:spTree>
    <p:extLst>
      <p:ext uri="{BB962C8B-B14F-4D97-AF65-F5344CB8AC3E}">
        <p14:creationId xmlns:p14="http://schemas.microsoft.com/office/powerpoint/2010/main" val="14676399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250" fill="hold"/>
                                        <p:tgtEl>
                                          <p:spTgt spid="5"/>
                                        </p:tgtEl>
                                        <p:attrNameLst>
                                          <p:attrName>ppt_w</p:attrName>
                                        </p:attrNameLst>
                                      </p:cBhvr>
                                      <p:tavLst>
                                        <p:tav tm="0">
                                          <p:val>
                                            <p:fltVal val="0"/>
                                          </p:val>
                                        </p:tav>
                                        <p:tav tm="100000">
                                          <p:val>
                                            <p:strVal val="#ppt_w"/>
                                          </p:val>
                                        </p:tav>
                                      </p:tavLst>
                                    </p:anim>
                                    <p:anim calcmode="lin" valueType="num">
                                      <p:cBhvr>
                                        <p:cTn id="10" dur="250" fill="hold"/>
                                        <p:tgtEl>
                                          <p:spTgt spid="5"/>
                                        </p:tgtEl>
                                        <p:attrNameLst>
                                          <p:attrName>ppt_h</p:attrName>
                                        </p:attrNameLst>
                                      </p:cBhvr>
                                      <p:tavLst>
                                        <p:tav tm="0">
                                          <p:val>
                                            <p:fltVal val="0"/>
                                          </p:val>
                                        </p:tav>
                                        <p:tav tm="100000">
                                          <p:val>
                                            <p:strVal val="#ppt_h"/>
                                          </p:val>
                                        </p:tav>
                                      </p:tavLst>
                                    </p:anim>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animEffect transition="in" filter="fade">
                                      <p:cBhvr>
                                        <p:cTn id="3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642702"/>
            <a:ext cx="8991600" cy="3016210"/>
          </a:xfrm>
          <a:prstGeom prst="rect">
            <a:avLst/>
          </a:prstGeom>
        </p:spPr>
        <p:txBody>
          <a:bodyPr wrap="square">
            <a:spAutoFit/>
          </a:bodyPr>
          <a:lstStyle/>
          <a:p>
            <a:pPr>
              <a:lnSpc>
                <a:spcPct val="150000"/>
              </a:lnSpc>
            </a:pPr>
            <a:r>
              <a:rPr lang="en-US" sz="2000" b="1" dirty="0">
                <a:solidFill>
                  <a:srgbClr val="000000"/>
                </a:solidFill>
                <a:ea typeface="Calibri" panose="020F0502020204030204" pitchFamily="34" charset="0"/>
                <a:cs typeface="Times New Roman" panose="02020603050405020304" pitchFamily="18" charset="0"/>
              </a:rPr>
              <a:t>         Systematic errors</a:t>
            </a:r>
            <a:r>
              <a:rPr lang="en-US" sz="2000" dirty="0">
                <a:solidFill>
                  <a:srgbClr val="000000"/>
                </a:solidFill>
                <a:ea typeface="Calibri" panose="020F0502020204030204" pitchFamily="34" charset="0"/>
                <a:cs typeface="Times New Roman" panose="02020603050405020304" pitchFamily="18" charset="0"/>
              </a:rPr>
              <a:t> </a:t>
            </a:r>
            <a:r>
              <a:rPr lang="en-US" altLang="en-US" sz="2000" dirty="0">
                <a:solidFill>
                  <a:srgbClr val="000000"/>
                </a:solidFill>
              </a:rPr>
              <a:t>is error due to the instrument being “out of adjustment.”</a:t>
            </a:r>
          </a:p>
          <a:p>
            <a:pPr marR="0">
              <a:lnSpc>
                <a:spcPct val="150000"/>
              </a:lnSpc>
              <a:spcBef>
                <a:spcPts val="0"/>
              </a:spcBef>
              <a:spcAft>
                <a:spcPts val="0"/>
              </a:spcAft>
            </a:pPr>
            <a:r>
              <a:rPr lang="en-US" altLang="en-US" sz="2000" dirty="0">
                <a:solidFill>
                  <a:srgbClr val="000000"/>
                </a:solidFill>
                <a:latin typeface="+mj-lt"/>
                <a:cs typeface="Arial"/>
              </a:rPr>
              <a:t>▪ An instrument with a zero offset error.</a:t>
            </a:r>
          </a:p>
          <a:p>
            <a:pPr marR="0">
              <a:lnSpc>
                <a:spcPct val="150000"/>
              </a:lnSpc>
              <a:spcBef>
                <a:spcPts val="0"/>
              </a:spcBef>
              <a:spcAft>
                <a:spcPts val="0"/>
              </a:spcAft>
            </a:pPr>
            <a:r>
              <a:rPr lang="en-US" altLang="en-US" sz="2000" dirty="0">
                <a:solidFill>
                  <a:srgbClr val="000000"/>
                </a:solidFill>
                <a:latin typeface="+mj-lt"/>
                <a:cs typeface="Arial"/>
              </a:rPr>
              <a:t>▪ A meter stick might be worn off or rounded at one end</a:t>
            </a:r>
          </a:p>
          <a:p>
            <a:pPr>
              <a:lnSpc>
                <a:spcPct val="150000"/>
              </a:lnSpc>
            </a:pPr>
            <a:r>
              <a:rPr lang="en-US" altLang="en-US" sz="2000" dirty="0">
                <a:solidFill>
                  <a:srgbClr val="000000"/>
                </a:solidFill>
                <a:latin typeface="+mj-lt"/>
                <a:cs typeface="Arial"/>
              </a:rPr>
              <a:t>▪ </a:t>
            </a:r>
            <a:r>
              <a:rPr lang="en-US" sz="2000" dirty="0">
                <a:solidFill>
                  <a:srgbClr val="000000"/>
                </a:solidFill>
              </a:rPr>
              <a:t>An instrument that is improperly calibrated</a:t>
            </a:r>
          </a:p>
          <a:p>
            <a:pPr marR="0">
              <a:lnSpc>
                <a:spcPct val="150000"/>
              </a:lnSpc>
              <a:spcBef>
                <a:spcPts val="0"/>
              </a:spcBef>
              <a:spcAft>
                <a:spcPts val="0"/>
              </a:spcAft>
            </a:pPr>
            <a:r>
              <a:rPr lang="en-US" altLang="en-US" sz="2000" dirty="0">
                <a:solidFill>
                  <a:srgbClr val="000000"/>
                </a:solidFill>
                <a:latin typeface="Arial"/>
                <a:cs typeface="Arial"/>
              </a:rPr>
              <a:t>•  </a:t>
            </a:r>
            <a:r>
              <a:rPr lang="en-US" sz="2000" dirty="0">
                <a:solidFill>
                  <a:srgbClr val="000000"/>
                </a:solidFill>
                <a:ea typeface="Calibri" panose="020F0502020204030204" pitchFamily="34" charset="0"/>
                <a:cs typeface="Times New Roman" panose="02020603050405020304" pitchFamily="18" charset="0"/>
              </a:rPr>
              <a:t>poor technique (e.g. carelessness with parallax) </a:t>
            </a:r>
          </a:p>
          <a:p>
            <a:pPr marR="0" lvl="0">
              <a:spcBef>
                <a:spcPts val="0"/>
              </a:spcBef>
              <a:spcAft>
                <a:spcPts val="0"/>
              </a:spcAft>
              <a:buSzPts val="1000"/>
              <a:tabLst>
                <a:tab pos="685800" algn="l"/>
              </a:tabLst>
            </a:pPr>
            <a:r>
              <a:rPr lang="en-US"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rPr>
              <a:t>The observer being less than perfect in the </a:t>
            </a:r>
            <a:r>
              <a:rPr lang="en-US" sz="2000" b="1" i="1" dirty="0">
                <a:solidFill>
                  <a:srgbClr val="000000"/>
                </a:solidFill>
                <a:ea typeface="Calibri" panose="020F0502020204030204" pitchFamily="34" charset="0"/>
              </a:rPr>
              <a:t>same way </a:t>
            </a:r>
            <a:r>
              <a:rPr lang="en-US" sz="2000" dirty="0">
                <a:solidFill>
                  <a:srgbClr val="000000"/>
                </a:solidFill>
                <a:ea typeface="Calibri" panose="020F0502020204030204" pitchFamily="34" charset="0"/>
              </a:rPr>
              <a:t>every time.</a:t>
            </a:r>
          </a:p>
          <a:p>
            <a:pPr marR="0" lvl="0">
              <a:spcBef>
                <a:spcPts val="0"/>
              </a:spcBef>
              <a:spcAft>
                <a:spcPts val="0"/>
              </a:spcAft>
              <a:buSzPts val="1000"/>
              <a:tabLst>
                <a:tab pos="685800" algn="l"/>
              </a:tabLst>
            </a:pPr>
            <a:endParaRPr lang="en-US" sz="2000" dirty="0">
              <a:solidFill>
                <a:srgbClr val="000000"/>
              </a:solidFill>
              <a:ea typeface="Calibri" panose="020F0502020204030204" pitchFamily="34" charset="0"/>
            </a:endParaRPr>
          </a:p>
        </p:txBody>
      </p:sp>
      <p:sp>
        <p:nvSpPr>
          <p:cNvPr id="5" name="Rectangle 4"/>
          <p:cNvSpPr/>
          <p:nvPr/>
        </p:nvSpPr>
        <p:spPr>
          <a:xfrm>
            <a:off x="352465" y="46095"/>
            <a:ext cx="4606453" cy="523220"/>
          </a:xfrm>
          <a:prstGeom prst="rect">
            <a:avLst/>
          </a:prstGeom>
          <a:noFill/>
        </p:spPr>
        <p:txBody>
          <a:bodyPr wrap="none" lIns="91440" tIns="45720" rIns="91440" bIns="45720">
            <a:spAutoFit/>
          </a:bodyPr>
          <a:lstStyle/>
          <a:p>
            <a:pPr algn="ctr"/>
            <a:r>
              <a:rPr lang="en-US" sz="2800" dirty="0">
                <a:ln w="1905"/>
                <a:solidFill>
                  <a:srgbClr val="C00000"/>
                </a:solidFill>
                <a:effectLst>
                  <a:outerShdw blurRad="38100" dist="38100" dir="2700000" algn="tl">
                    <a:srgbClr val="000000">
                      <a:alpha val="43137"/>
                    </a:srgbClr>
                  </a:outerShdw>
                </a:effectLst>
              </a:rPr>
              <a:t>Random and systematic errors</a:t>
            </a:r>
            <a:endParaRPr lang="en-US" sz="2800" cap="none" spc="0" dirty="0">
              <a:ln w="1905"/>
              <a:solidFill>
                <a:srgbClr val="C00000"/>
              </a:solidFill>
              <a:effectLst>
                <a:outerShdw blurRad="38100" dist="38100" dir="2700000" algn="tl">
                  <a:srgbClr val="000000">
                    <a:alpha val="43137"/>
                  </a:srgbClr>
                </a:outerShdw>
              </a:effectLst>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57878"/>
            <a:ext cx="993642" cy="146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14400" y="5648812"/>
            <a:ext cx="5791200" cy="1015663"/>
          </a:xfrm>
          <a:prstGeom prst="rect">
            <a:avLst/>
          </a:prstGeom>
          <a:solidFill>
            <a:srgbClr val="FF9966"/>
          </a:solidFill>
        </p:spPr>
        <p:txBody>
          <a:bodyPr wrap="square">
            <a:spAutoFit/>
          </a:bodyPr>
          <a:lstStyle/>
          <a:p>
            <a:pPr marL="457200"/>
            <a:r>
              <a:rPr lang="en-US" altLang="en-US" sz="2000" b="1" dirty="0">
                <a:solidFill>
                  <a:srgbClr val="000000"/>
                </a:solidFill>
                <a:sym typeface="Symbol" pitchFamily="18" charset="2"/>
              </a:rPr>
              <a:t>▪ </a:t>
            </a:r>
            <a:r>
              <a:rPr lang="en-US" altLang="en-US" sz="2000" dirty="0">
                <a:solidFill>
                  <a:srgbClr val="000000"/>
                </a:solidFill>
              </a:rPr>
              <a:t>Systematic errors are usually difficult to detect. </a:t>
            </a:r>
            <a:endParaRPr lang="en-US" sz="2000" dirty="0">
              <a:solidFill>
                <a:srgbClr val="000000"/>
              </a:solidFill>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solidFill>
                  <a:srgbClr val="000000"/>
                </a:solidFill>
                <a:ea typeface="Calibri" panose="020F0502020204030204" pitchFamily="34" charset="0"/>
                <a:cs typeface="Times New Roman" panose="02020603050405020304" pitchFamily="18" charset="0"/>
              </a:rPr>
              <a:t>▪ Systematic errors can be detected using</a:t>
            </a:r>
          </a:p>
          <a:p>
            <a:pPr marL="457200" marR="0">
              <a:spcBef>
                <a:spcPts val="0"/>
              </a:spcBef>
              <a:spcAft>
                <a:spcPts val="0"/>
              </a:spcAft>
            </a:pPr>
            <a:r>
              <a:rPr lang="en-US" sz="2000" dirty="0">
                <a:solidFill>
                  <a:srgbClr val="000000"/>
                </a:solidFill>
                <a:ea typeface="Calibri" panose="020F0502020204030204" pitchFamily="34" charset="0"/>
                <a:cs typeface="Times New Roman" panose="02020603050405020304" pitchFamily="18" charset="0"/>
              </a:rPr>
              <a:t>   </a:t>
            </a:r>
            <a:r>
              <a:rPr lang="en-US" sz="2000" b="1" dirty="0">
                <a:solidFill>
                  <a:srgbClr val="000000"/>
                </a:solidFill>
                <a:ea typeface="Calibri" panose="020F0502020204030204" pitchFamily="34" charset="0"/>
                <a:cs typeface="Times New Roman" panose="02020603050405020304" pitchFamily="18" charset="0"/>
              </a:rPr>
              <a:t>different methods </a:t>
            </a:r>
            <a:r>
              <a:rPr lang="en-US" sz="2000" dirty="0">
                <a:solidFill>
                  <a:srgbClr val="000000"/>
                </a:solidFill>
                <a:ea typeface="Calibri" panose="020F0502020204030204" pitchFamily="34" charset="0"/>
                <a:cs typeface="Times New Roman" panose="02020603050405020304" pitchFamily="18" charset="0"/>
              </a:rPr>
              <a:t>of measurement</a:t>
            </a:r>
          </a:p>
        </p:txBody>
      </p:sp>
      <p:pic>
        <p:nvPicPr>
          <p:cNvPr id="6" name="Picture 6" descr="w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62497"/>
            <a:ext cx="1547096" cy="116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2096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fltVal val="0"/>
                                          </p:val>
                                        </p:tav>
                                        <p:tav tm="100000">
                                          <p:val>
                                            <p:strVal val="#ppt_w"/>
                                          </p:val>
                                        </p:tav>
                                      </p:tavLst>
                                    </p:anim>
                                    <p:anim calcmode="lin" valueType="num">
                                      <p:cBhvr>
                                        <p:cTn id="18" dur="250" fill="hold"/>
                                        <p:tgtEl>
                                          <p:spTgt spid="8"/>
                                        </p:tgtEl>
                                        <p:attrNameLst>
                                          <p:attrName>ppt_h</p:attrName>
                                        </p:attrNameLst>
                                      </p:cBhvr>
                                      <p:tavLst>
                                        <p:tav tm="0">
                                          <p:val>
                                            <p:fltVal val="0"/>
                                          </p:val>
                                        </p:tav>
                                        <p:tav tm="100000">
                                          <p:val>
                                            <p:strVal val="#ppt_h"/>
                                          </p:val>
                                        </p:tav>
                                      </p:tavLst>
                                    </p:anim>
                                    <p:animEffect transition="in" filter="fade">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sl0015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8296" y="313409"/>
            <a:ext cx="1906587" cy="2111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sl0015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507283" y="313409"/>
            <a:ext cx="1906588" cy="21113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l0015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80558" y="313409"/>
            <a:ext cx="1906588" cy="2111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sl0015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4946" y="143547"/>
            <a:ext cx="1906587" cy="21113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79078">
            <a:off x="310977" y="-104897"/>
            <a:ext cx="608013" cy="8667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48689">
            <a:off x="310977" y="47503"/>
            <a:ext cx="608013" cy="8667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63377" y="-257297"/>
            <a:ext cx="608013" cy="8667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48689">
            <a:off x="2284240" y="957140"/>
            <a:ext cx="608012" cy="8667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19624">
            <a:off x="2484265" y="503115"/>
            <a:ext cx="608012" cy="8667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892253" y="503115"/>
            <a:ext cx="608012" cy="8667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2"/>
          <p:cNvSpPr txBox="1">
            <a:spLocks noChangeArrowheads="1"/>
          </p:cNvSpPr>
          <p:nvPr/>
        </p:nvSpPr>
        <p:spPr bwMode="auto">
          <a:xfrm>
            <a:off x="376857" y="2529283"/>
            <a:ext cx="1789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0"/>
              </a:spcBef>
              <a:spcAft>
                <a:spcPct val="0"/>
              </a:spcAft>
            </a:pPr>
            <a:r>
              <a:rPr lang="en-US" sz="2000" kern="0">
                <a:solidFill>
                  <a:srgbClr val="000000"/>
                </a:solidFill>
              </a:rPr>
              <a:t>precise, not accurate </a:t>
            </a:r>
          </a:p>
        </p:txBody>
      </p:sp>
      <p:sp>
        <p:nvSpPr>
          <p:cNvPr id="35" name="Text Box 13"/>
          <p:cNvSpPr txBox="1">
            <a:spLocks noChangeArrowheads="1"/>
          </p:cNvSpPr>
          <p:nvPr/>
        </p:nvSpPr>
        <p:spPr bwMode="auto">
          <a:xfrm>
            <a:off x="2500932" y="2529283"/>
            <a:ext cx="1789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0"/>
              </a:spcBef>
              <a:spcAft>
                <a:spcPct val="0"/>
              </a:spcAft>
            </a:pPr>
            <a:r>
              <a:rPr lang="en-US" sz="2000" kern="0">
                <a:solidFill>
                  <a:srgbClr val="000000"/>
                </a:solidFill>
              </a:rPr>
              <a:t>accurate, not precise</a:t>
            </a:r>
          </a:p>
        </p:txBody>
      </p:sp>
      <p:sp>
        <p:nvSpPr>
          <p:cNvPr id="36" name="Text Box 14"/>
          <p:cNvSpPr txBox="1">
            <a:spLocks noChangeArrowheads="1"/>
          </p:cNvSpPr>
          <p:nvPr/>
        </p:nvSpPr>
        <p:spPr bwMode="auto">
          <a:xfrm>
            <a:off x="4323382" y="2529283"/>
            <a:ext cx="2087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0"/>
              </a:spcBef>
              <a:spcAft>
                <a:spcPct val="0"/>
              </a:spcAft>
            </a:pPr>
            <a:r>
              <a:rPr lang="en-US" sz="2000" kern="0" dirty="0">
                <a:solidFill>
                  <a:srgbClr val="000000"/>
                </a:solidFill>
              </a:rPr>
              <a:t>neither precise, nor accurate </a:t>
            </a:r>
          </a:p>
        </p:txBody>
      </p:sp>
      <p:pic>
        <p:nvPicPr>
          <p:cNvPr id="37" name="Picture 15"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48689">
            <a:off x="4052715" y="503115"/>
            <a:ext cx="608012" cy="8667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951147">
            <a:off x="5092527" y="47503"/>
            <a:ext cx="608013" cy="8667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860486">
            <a:off x="5287790" y="957140"/>
            <a:ext cx="608012" cy="866775"/>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8"/>
          <p:cNvSpPr txBox="1">
            <a:spLocks noChangeArrowheads="1"/>
          </p:cNvSpPr>
          <p:nvPr/>
        </p:nvSpPr>
        <p:spPr bwMode="auto">
          <a:xfrm>
            <a:off x="6826869" y="2529283"/>
            <a:ext cx="1789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0"/>
              </a:spcBef>
              <a:spcAft>
                <a:spcPct val="0"/>
              </a:spcAft>
            </a:pPr>
            <a:r>
              <a:rPr lang="en-US" sz="2000" kern="0" dirty="0">
                <a:solidFill>
                  <a:srgbClr val="000000"/>
                </a:solidFill>
              </a:rPr>
              <a:t>both accurate and precise</a:t>
            </a:r>
          </a:p>
        </p:txBody>
      </p:sp>
      <p:pic>
        <p:nvPicPr>
          <p:cNvPr id="41" name="Picture 19"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860486">
            <a:off x="6686378" y="350715"/>
            <a:ext cx="608012" cy="8667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42468">
            <a:off x="6762578" y="503115"/>
            <a:ext cx="608012" cy="8667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1" descr="sl00372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21860">
            <a:off x="6794328" y="652340"/>
            <a:ext cx="608012" cy="8667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9"/>
          <p:cNvSpPr txBox="1">
            <a:spLocks noChangeArrowheads="1"/>
          </p:cNvSpPr>
          <p:nvPr/>
        </p:nvSpPr>
        <p:spPr bwMode="auto">
          <a:xfrm>
            <a:off x="196708" y="1860394"/>
            <a:ext cx="610157" cy="707886"/>
          </a:xfrm>
          <a:prstGeom prst="rect">
            <a:avLst/>
          </a:prstGeom>
          <a:solidFill>
            <a:srgbClr val="990000">
              <a:alpha val="27058"/>
            </a:srgbClr>
          </a:solidFill>
          <a:ln w="38100">
            <a:solidFill>
              <a:srgbClr val="990000"/>
            </a:solidFill>
            <a:prstDash val="sysDot"/>
            <a:miter lim="800000"/>
            <a:headEnd/>
            <a:tailEnd/>
          </a:ln>
        </p:spPr>
        <p:txBody>
          <a:bodyPr wrap="square">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47" name="Text Box 77"/>
          <p:cNvSpPr txBox="1">
            <a:spLocks noChangeArrowheads="1"/>
          </p:cNvSpPr>
          <p:nvPr/>
        </p:nvSpPr>
        <p:spPr bwMode="auto">
          <a:xfrm>
            <a:off x="4348099" y="1870125"/>
            <a:ext cx="640315" cy="707886"/>
          </a:xfrm>
          <a:prstGeom prst="rect">
            <a:avLst/>
          </a:prstGeom>
          <a:solidFill>
            <a:srgbClr val="990000">
              <a:alpha val="27058"/>
            </a:srgbClr>
          </a:solidFill>
          <a:ln w="38100">
            <a:solidFill>
              <a:srgbClr val="990000"/>
            </a:solidFill>
            <a:prstDash val="sysDot"/>
            <a:miter lim="800000"/>
            <a:headEnd/>
            <a:tailEnd/>
          </a:ln>
        </p:spPr>
        <p:txBody>
          <a:bodyPr wrap="square">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48" name="Text Box 78"/>
          <p:cNvSpPr txBox="1">
            <a:spLocks noChangeArrowheads="1"/>
          </p:cNvSpPr>
          <p:nvPr/>
        </p:nvSpPr>
        <p:spPr bwMode="auto">
          <a:xfrm>
            <a:off x="2244262" y="1947114"/>
            <a:ext cx="637168" cy="707886"/>
          </a:xfrm>
          <a:prstGeom prst="rect">
            <a:avLst/>
          </a:prstGeom>
          <a:solidFill>
            <a:srgbClr val="990000">
              <a:alpha val="27058"/>
            </a:srgbClr>
          </a:solidFill>
          <a:ln w="38100">
            <a:solidFill>
              <a:srgbClr val="990000"/>
            </a:solidFill>
            <a:prstDash val="sysDot"/>
            <a:miter lim="800000"/>
            <a:headEnd/>
            <a:tailEnd/>
          </a:ln>
        </p:spPr>
        <p:txBody>
          <a:bodyPr wrap="square">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p>
        </p:txBody>
      </p:sp>
      <p:sp>
        <p:nvSpPr>
          <p:cNvPr id="49" name="Text Box 80"/>
          <p:cNvSpPr txBox="1">
            <a:spLocks noChangeArrowheads="1"/>
          </p:cNvSpPr>
          <p:nvPr/>
        </p:nvSpPr>
        <p:spPr bwMode="auto">
          <a:xfrm>
            <a:off x="6508098" y="1860394"/>
            <a:ext cx="658129" cy="707886"/>
          </a:xfrm>
          <a:prstGeom prst="rect">
            <a:avLst/>
          </a:prstGeom>
          <a:solidFill>
            <a:srgbClr val="990000">
              <a:alpha val="27058"/>
            </a:srgbClr>
          </a:solidFill>
          <a:ln w="38100">
            <a:solidFill>
              <a:srgbClr val="990000"/>
            </a:solidFill>
            <a:prstDash val="sysDot"/>
            <a:miter lim="800000"/>
            <a:headEnd/>
            <a:tailEnd/>
          </a:ln>
        </p:spPr>
        <p:txBody>
          <a:bodyPr wrap="square">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p>
        </p:txBody>
      </p:sp>
      <p:sp>
        <p:nvSpPr>
          <p:cNvPr id="2" name="Rectangle 1"/>
          <p:cNvSpPr/>
          <p:nvPr/>
        </p:nvSpPr>
        <p:spPr>
          <a:xfrm>
            <a:off x="576353" y="3752802"/>
            <a:ext cx="7675036" cy="2246769"/>
          </a:xfrm>
          <a:prstGeom prst="rect">
            <a:avLst/>
          </a:prstGeom>
        </p:spPr>
        <p:txBody>
          <a:bodyPr wrap="square">
            <a:spAutoFit/>
          </a:bodyPr>
          <a:lstStyle/>
          <a:p>
            <a:br>
              <a:rPr lang="en-US" sz="2000" b="1" dirty="0">
                <a:solidFill>
                  <a:srgbClr val="080808"/>
                </a:solidFill>
              </a:rPr>
            </a:br>
            <a:r>
              <a:rPr lang="en-US" sz="2000" b="1" dirty="0">
                <a:solidFill>
                  <a:srgbClr val="080808"/>
                </a:solidFill>
              </a:rPr>
              <a:t>▪  </a:t>
            </a:r>
            <a:r>
              <a:rPr lang="en-US" sz="2000" dirty="0">
                <a:solidFill>
                  <a:srgbClr val="080808"/>
                </a:solidFill>
              </a:rPr>
              <a:t>A measurement is said to be accurate if it has little systematic errors.</a:t>
            </a:r>
            <a:br>
              <a:rPr lang="en-US" sz="2000" dirty="0">
                <a:solidFill>
                  <a:srgbClr val="080808"/>
                </a:solidFill>
              </a:rPr>
            </a:br>
            <a:br>
              <a:rPr lang="en-US" sz="2000" b="1" dirty="0">
                <a:solidFill>
                  <a:srgbClr val="080808"/>
                </a:solidFill>
              </a:rPr>
            </a:br>
            <a:r>
              <a:rPr lang="en-US" sz="2000" b="1" dirty="0">
                <a:solidFill>
                  <a:srgbClr val="080808"/>
                </a:solidFill>
              </a:rPr>
              <a:t>▪  </a:t>
            </a:r>
            <a:r>
              <a:rPr lang="en-US" sz="2000" dirty="0">
                <a:solidFill>
                  <a:srgbClr val="080808"/>
                </a:solidFill>
              </a:rPr>
              <a:t>A measurement is said to be precise if it has little random errors.</a:t>
            </a:r>
          </a:p>
          <a:p>
            <a:endParaRPr lang="en-US" sz="2000" dirty="0">
              <a:solidFill>
                <a:srgbClr val="080808"/>
              </a:solidFill>
            </a:endParaRPr>
          </a:p>
          <a:p>
            <a:r>
              <a:rPr lang="en-US" sz="2000" dirty="0">
                <a:solidFill>
                  <a:srgbClr val="080808"/>
                </a:solidFill>
              </a:rPr>
              <a:t>▪  A measurement can be of great precision but be inaccurate </a:t>
            </a:r>
          </a:p>
          <a:p>
            <a:r>
              <a:rPr lang="en-US" sz="2000" dirty="0">
                <a:solidFill>
                  <a:srgbClr val="080808"/>
                </a:solidFill>
              </a:rPr>
              <a:t>   (for example, if the instrument used had a zero offset error).</a:t>
            </a:r>
          </a:p>
        </p:txBody>
      </p:sp>
    </p:spTree>
    <p:extLst>
      <p:ext uri="{BB962C8B-B14F-4D97-AF65-F5344CB8AC3E}">
        <p14:creationId xmlns:p14="http://schemas.microsoft.com/office/powerpoint/2010/main" val="158284299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0-#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0-#ppt_w/2"/>
                                          </p:val>
                                        </p:tav>
                                        <p:tav tm="100000">
                                          <p:val>
                                            <p:strVal val="#ppt_x"/>
                                          </p:val>
                                        </p:tav>
                                      </p:tavLst>
                                    </p:anim>
                                    <p:anim calcmode="lin" valueType="num">
                                      <p:cBhvr additive="base">
                                        <p:cTn id="13" dur="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50" fill="hold"/>
                                        <p:tgtEl>
                                          <p:spTgt spid="28"/>
                                        </p:tgtEl>
                                        <p:attrNameLst>
                                          <p:attrName>ppt_x</p:attrName>
                                        </p:attrNameLst>
                                      </p:cBhvr>
                                      <p:tavLst>
                                        <p:tav tm="0">
                                          <p:val>
                                            <p:strVal val="0-#ppt_w/2"/>
                                          </p:val>
                                        </p:tav>
                                        <p:tav tm="100000">
                                          <p:val>
                                            <p:strVal val="#ppt_x"/>
                                          </p:val>
                                        </p:tav>
                                      </p:tavLst>
                                    </p:anim>
                                    <p:anim calcmode="lin" valueType="num">
                                      <p:cBhvr additive="base">
                                        <p:cTn id="1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0-#ppt_w/2"/>
                                          </p:val>
                                        </p:tav>
                                        <p:tav tm="100000">
                                          <p:val>
                                            <p:strVal val="#ppt_x"/>
                                          </p:val>
                                        </p:tav>
                                      </p:tavLst>
                                    </p:anim>
                                    <p:anim calcmode="lin" valueType="num">
                                      <p:cBhvr additive="base">
                                        <p:cTn id="28" dur="25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
                            </p:stCondLst>
                            <p:childTnLst>
                              <p:par>
                                <p:cTn id="30" presetID="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250" fill="hold"/>
                                        <p:tgtEl>
                                          <p:spTgt spid="32"/>
                                        </p:tgtEl>
                                        <p:attrNameLst>
                                          <p:attrName>ppt_x</p:attrName>
                                        </p:attrNameLst>
                                      </p:cBhvr>
                                      <p:tavLst>
                                        <p:tav tm="0">
                                          <p:val>
                                            <p:strVal val="0-#ppt_w/2"/>
                                          </p:val>
                                        </p:tav>
                                        <p:tav tm="100000">
                                          <p:val>
                                            <p:strVal val="#ppt_x"/>
                                          </p:val>
                                        </p:tav>
                                      </p:tavLst>
                                    </p:anim>
                                    <p:anim calcmode="lin" valueType="num">
                                      <p:cBhvr additive="base">
                                        <p:cTn id="33" dur="25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250" fill="hold"/>
                                        <p:tgtEl>
                                          <p:spTgt spid="33"/>
                                        </p:tgtEl>
                                        <p:attrNameLst>
                                          <p:attrName>ppt_x</p:attrName>
                                        </p:attrNameLst>
                                      </p:cBhvr>
                                      <p:tavLst>
                                        <p:tav tm="0">
                                          <p:val>
                                            <p:strVal val="0-#ppt_w/2"/>
                                          </p:val>
                                        </p:tav>
                                        <p:tav tm="100000">
                                          <p:val>
                                            <p:strVal val="#ppt_x"/>
                                          </p:val>
                                        </p:tav>
                                      </p:tavLst>
                                    </p:anim>
                                    <p:anim calcmode="lin" valueType="num">
                                      <p:cBhvr additive="base">
                                        <p:cTn id="38" dur="25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250" fill="hold"/>
                                        <p:tgtEl>
                                          <p:spTgt spid="37"/>
                                        </p:tgtEl>
                                        <p:attrNameLst>
                                          <p:attrName>ppt_x</p:attrName>
                                        </p:attrNameLst>
                                      </p:cBhvr>
                                      <p:tavLst>
                                        <p:tav tm="0">
                                          <p:val>
                                            <p:strVal val="0-#ppt_w/2"/>
                                          </p:val>
                                        </p:tav>
                                        <p:tav tm="100000">
                                          <p:val>
                                            <p:strVal val="#ppt_x"/>
                                          </p:val>
                                        </p:tav>
                                      </p:tavLst>
                                    </p:anim>
                                    <p:anim calcmode="lin" valueType="num">
                                      <p:cBhvr additive="base">
                                        <p:cTn id="48" dur="25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250"/>
                            </p:stCondLst>
                            <p:childTnLst>
                              <p:par>
                                <p:cTn id="50" presetID="2" presetClass="entr" presetSubtype="8"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250" fill="hold"/>
                                        <p:tgtEl>
                                          <p:spTgt spid="38"/>
                                        </p:tgtEl>
                                        <p:attrNameLst>
                                          <p:attrName>ppt_x</p:attrName>
                                        </p:attrNameLst>
                                      </p:cBhvr>
                                      <p:tavLst>
                                        <p:tav tm="0">
                                          <p:val>
                                            <p:strVal val="0-#ppt_w/2"/>
                                          </p:val>
                                        </p:tav>
                                        <p:tav tm="100000">
                                          <p:val>
                                            <p:strVal val="#ppt_x"/>
                                          </p:val>
                                        </p:tav>
                                      </p:tavLst>
                                    </p:anim>
                                    <p:anim calcmode="lin" valueType="num">
                                      <p:cBhvr additive="base">
                                        <p:cTn id="53" dur="25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250" fill="hold"/>
                                        <p:tgtEl>
                                          <p:spTgt spid="39"/>
                                        </p:tgtEl>
                                        <p:attrNameLst>
                                          <p:attrName>ppt_x</p:attrName>
                                        </p:attrNameLst>
                                      </p:cBhvr>
                                      <p:tavLst>
                                        <p:tav tm="0">
                                          <p:val>
                                            <p:strVal val="0-#ppt_w/2"/>
                                          </p:val>
                                        </p:tav>
                                        <p:tav tm="100000">
                                          <p:val>
                                            <p:strVal val="#ppt_x"/>
                                          </p:val>
                                        </p:tav>
                                      </p:tavLst>
                                    </p:anim>
                                    <p:anim calcmode="lin" valueType="num">
                                      <p:cBhvr additive="base">
                                        <p:cTn id="58" dur="2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250" fill="hold"/>
                                        <p:tgtEl>
                                          <p:spTgt spid="41"/>
                                        </p:tgtEl>
                                        <p:attrNameLst>
                                          <p:attrName>ppt_x</p:attrName>
                                        </p:attrNameLst>
                                      </p:cBhvr>
                                      <p:tavLst>
                                        <p:tav tm="0">
                                          <p:val>
                                            <p:strVal val="0-#ppt_w/2"/>
                                          </p:val>
                                        </p:tav>
                                        <p:tav tm="100000">
                                          <p:val>
                                            <p:strVal val="#ppt_x"/>
                                          </p:val>
                                        </p:tav>
                                      </p:tavLst>
                                    </p:anim>
                                    <p:anim calcmode="lin" valueType="num">
                                      <p:cBhvr additive="base">
                                        <p:cTn id="68" dur="250" fill="hold"/>
                                        <p:tgtEl>
                                          <p:spTgt spid="41"/>
                                        </p:tgtEl>
                                        <p:attrNameLst>
                                          <p:attrName>ppt_y</p:attrName>
                                        </p:attrNameLst>
                                      </p:cBhvr>
                                      <p:tavLst>
                                        <p:tav tm="0">
                                          <p:val>
                                            <p:strVal val="#ppt_y"/>
                                          </p:val>
                                        </p:tav>
                                        <p:tav tm="100000">
                                          <p:val>
                                            <p:strVal val="#ppt_y"/>
                                          </p:val>
                                        </p:tav>
                                      </p:tavLst>
                                    </p:anim>
                                  </p:childTnLst>
                                </p:cTn>
                              </p:par>
                            </p:childTnLst>
                          </p:cTn>
                        </p:par>
                        <p:par>
                          <p:cTn id="69" fill="hold">
                            <p:stCondLst>
                              <p:cond delay="250"/>
                            </p:stCondLst>
                            <p:childTnLst>
                              <p:par>
                                <p:cTn id="70" presetID="2" presetClass="entr" presetSubtype="8"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250" fill="hold"/>
                                        <p:tgtEl>
                                          <p:spTgt spid="42"/>
                                        </p:tgtEl>
                                        <p:attrNameLst>
                                          <p:attrName>ppt_x</p:attrName>
                                        </p:attrNameLst>
                                      </p:cBhvr>
                                      <p:tavLst>
                                        <p:tav tm="0">
                                          <p:val>
                                            <p:strVal val="0-#ppt_w/2"/>
                                          </p:val>
                                        </p:tav>
                                        <p:tav tm="100000">
                                          <p:val>
                                            <p:strVal val="#ppt_x"/>
                                          </p:val>
                                        </p:tav>
                                      </p:tavLst>
                                    </p:anim>
                                    <p:anim calcmode="lin" valueType="num">
                                      <p:cBhvr additive="base">
                                        <p:cTn id="73" dur="250" fill="hold"/>
                                        <p:tgtEl>
                                          <p:spTgt spid="42"/>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250" fill="hold"/>
                                        <p:tgtEl>
                                          <p:spTgt spid="43"/>
                                        </p:tgtEl>
                                        <p:attrNameLst>
                                          <p:attrName>ppt_x</p:attrName>
                                        </p:attrNameLst>
                                      </p:cBhvr>
                                      <p:tavLst>
                                        <p:tav tm="0">
                                          <p:val>
                                            <p:strVal val="0-#ppt_w/2"/>
                                          </p:val>
                                        </p:tav>
                                        <p:tav tm="100000">
                                          <p:val>
                                            <p:strVal val="#ppt_x"/>
                                          </p:val>
                                        </p:tav>
                                      </p:tavLst>
                                    </p:anim>
                                    <p:anim calcmode="lin" valueType="num">
                                      <p:cBhvr additive="base">
                                        <p:cTn id="78" dur="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p:cTn id="94" dur="500" fill="hold"/>
                                        <p:tgtEl>
                                          <p:spTgt spid="48"/>
                                        </p:tgtEl>
                                        <p:attrNameLst>
                                          <p:attrName>ppt_w</p:attrName>
                                        </p:attrNameLst>
                                      </p:cBhvr>
                                      <p:tavLst>
                                        <p:tav tm="0">
                                          <p:val>
                                            <p:fltVal val="0"/>
                                          </p:val>
                                        </p:tav>
                                        <p:tav tm="100000">
                                          <p:val>
                                            <p:strVal val="#ppt_w"/>
                                          </p:val>
                                        </p:tav>
                                      </p:tavLst>
                                    </p:anim>
                                    <p:anim calcmode="lin" valueType="num">
                                      <p:cBhvr>
                                        <p:cTn id="95" dur="500" fill="hold"/>
                                        <p:tgtEl>
                                          <p:spTgt spid="48"/>
                                        </p:tgtEl>
                                        <p:attrNameLst>
                                          <p:attrName>ppt_h</p:attrName>
                                        </p:attrNameLst>
                                      </p:cBhvr>
                                      <p:tavLst>
                                        <p:tav tm="0">
                                          <p:val>
                                            <p:fltVal val="0"/>
                                          </p:val>
                                        </p:tav>
                                        <p:tav tm="100000">
                                          <p:val>
                                            <p:strVal val="#ppt_h"/>
                                          </p:val>
                                        </p:tav>
                                      </p:tavLst>
                                    </p:anim>
                                    <p:animEffect transition="in" filter="fade">
                                      <p:cBhvr>
                                        <p:cTn id="96" dur="500"/>
                                        <p:tgtEl>
                                          <p:spTgt spid="48"/>
                                        </p:tgtEl>
                                      </p:cBhvr>
                                    </p:animEffect>
                                  </p:childTnLst>
                                  <p:subTnLst>
                                    <p:audio>
                                      <p:cMediaNode>
                                        <p:cTn display="0" masterRel="sameClick">
                                          <p:stCondLst>
                                            <p:cond evt="begin" delay="0">
                                              <p:tn val="92"/>
                                            </p:cond>
                                          </p:stCondLst>
                                          <p:endCondLst>
                                            <p:cond evt="onStopAudio" delay="0">
                                              <p:tgtEl>
                                                <p:sldTgt/>
                                              </p:tgtEl>
                                            </p:cond>
                                          </p:endCondLst>
                                        </p:cTn>
                                        <p:tgtEl>
                                          <p:sndTgt r:embed="rId2" name="hammer.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ppt_w</p:attrName>
                                        </p:attrNameLst>
                                      </p:cBhvr>
                                      <p:tavLst>
                                        <p:tav tm="0">
                                          <p:val>
                                            <p:fltVal val="0"/>
                                          </p:val>
                                        </p:tav>
                                        <p:tav tm="100000">
                                          <p:val>
                                            <p:strVal val="#ppt_w"/>
                                          </p:val>
                                        </p:tav>
                                      </p:tavLst>
                                    </p:anim>
                                    <p:anim calcmode="lin" valueType="num">
                                      <p:cBhvr>
                                        <p:cTn id="109" dur="500" fill="hold"/>
                                        <p:tgtEl>
                                          <p:spTgt spid="49"/>
                                        </p:tgtEl>
                                        <p:attrNameLst>
                                          <p:attrName>ppt_h</p:attrName>
                                        </p:attrNameLst>
                                      </p:cBhvr>
                                      <p:tavLst>
                                        <p:tav tm="0">
                                          <p:val>
                                            <p:fltVal val="0"/>
                                          </p:val>
                                        </p:tav>
                                        <p:tav tm="100000">
                                          <p:val>
                                            <p:strVal val="#ppt_h"/>
                                          </p:val>
                                        </p:tav>
                                      </p:tavLst>
                                    </p:anim>
                                    <p:animEffect transition="in" filter="fade">
                                      <p:cBhvr>
                                        <p:cTn id="110" dur="500"/>
                                        <p:tgtEl>
                                          <p:spTgt spid="49"/>
                                        </p:tgtEl>
                                      </p:cBhvr>
                                    </p:animEffec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6" grpId="0" animBg="1"/>
      <p:bldP spid="47" grpId="0" animBg="1"/>
      <p:bldP spid="48" grpId="0" animBg="1"/>
      <p:bldP spid="49"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3507</TotalTime>
  <Words>4248</Words>
  <Application>Microsoft Office PowerPoint</Application>
  <PresentationFormat>On-screen Show (4:3)</PresentationFormat>
  <Paragraphs>448</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 Math</vt:lpstr>
      <vt:lpstr>Courier New</vt:lpstr>
      <vt:lpstr>LED BOARD REVERSED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bojjak@tx.rr.com</dc:creator>
  <cp:lastModifiedBy>Bojana Trninic-Radja</cp:lastModifiedBy>
  <cp:revision>226</cp:revision>
  <dcterms:created xsi:type="dcterms:W3CDTF">2014-08-09T18:50:11Z</dcterms:created>
  <dcterms:modified xsi:type="dcterms:W3CDTF">2019-08-15T14:01:20Z</dcterms:modified>
</cp:coreProperties>
</file>